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50"/>
  </p:notesMasterIdLst>
  <p:sldIdLst>
    <p:sldId id="256" r:id="rId2"/>
    <p:sldId id="2159" r:id="rId3"/>
    <p:sldId id="2160" r:id="rId4"/>
    <p:sldId id="257" r:id="rId5"/>
    <p:sldId id="2161" r:id="rId6"/>
    <p:sldId id="538" r:id="rId7"/>
    <p:sldId id="1029" r:id="rId8"/>
    <p:sldId id="2110" r:id="rId9"/>
    <p:sldId id="480" r:id="rId10"/>
    <p:sldId id="2154" r:id="rId11"/>
    <p:sldId id="977" r:id="rId12"/>
    <p:sldId id="2098" r:id="rId13"/>
    <p:sldId id="1030" r:id="rId14"/>
    <p:sldId id="481" r:id="rId15"/>
    <p:sldId id="425" r:id="rId16"/>
    <p:sldId id="517" r:id="rId17"/>
    <p:sldId id="2099" r:id="rId18"/>
    <p:sldId id="2156" r:id="rId19"/>
    <p:sldId id="959" r:id="rId20"/>
    <p:sldId id="2113" r:id="rId21"/>
    <p:sldId id="962" r:id="rId22"/>
    <p:sldId id="479" r:id="rId23"/>
    <p:sldId id="484" r:id="rId24"/>
    <p:sldId id="2114" r:id="rId25"/>
    <p:sldId id="2116" r:id="rId26"/>
    <p:sldId id="2117" r:id="rId27"/>
    <p:sldId id="2157" r:id="rId28"/>
    <p:sldId id="495" r:id="rId29"/>
    <p:sldId id="269" r:id="rId30"/>
    <p:sldId id="270" r:id="rId31"/>
    <p:sldId id="271" r:id="rId32"/>
    <p:sldId id="272" r:id="rId33"/>
    <p:sldId id="274" r:id="rId34"/>
    <p:sldId id="275" r:id="rId35"/>
    <p:sldId id="280" r:id="rId36"/>
    <p:sldId id="281" r:id="rId37"/>
    <p:sldId id="2155" r:id="rId38"/>
    <p:sldId id="288" r:id="rId39"/>
    <p:sldId id="289" r:id="rId40"/>
    <p:sldId id="290" r:id="rId41"/>
    <p:sldId id="291" r:id="rId42"/>
    <p:sldId id="998" r:id="rId43"/>
    <p:sldId id="292" r:id="rId44"/>
    <p:sldId id="2106" r:id="rId45"/>
    <p:sldId id="2158" r:id="rId46"/>
    <p:sldId id="2120" r:id="rId47"/>
    <p:sldId id="2104" r:id="rId48"/>
    <p:sldId id="2097" r:id="rId49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0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35" d="100"/>
          <a:sy n="135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11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57DA3-5C32-DD45-A945-F07D0AB920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80ED474A-4F4A-4843-AB4B-676644EAB7BA}" type="slidenum">
              <a:t>32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64920-3C5A-1844-B0CB-6FEB2DFBEB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83681-2231-7141-BA13-C8DA07BCE4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4201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DFD3A-47F8-BC46-B4EE-583DC169AF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1E548A40-DE16-DE49-830B-9D175929137E}" type="slidenum">
              <a:t>33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796E8-5FB4-2C46-8695-A8733DF99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20BFB-295F-284C-A371-2244F5901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54553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EEC-DD38-D546-B971-AF321BD4E7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F0080EEA-6A7F-3B43-9D53-BBB4A1C57139}" type="slidenum">
              <a:t>34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1E337-36AB-ED4E-9B39-183A3B9F4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54340-B354-AC43-8AF2-74FB4F7B89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0493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82999-A768-9744-9D5A-48DCDA2875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8205CCB5-5CAC-5D45-8A4C-77839FC5B404}" type="slidenum">
              <a:t>35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29DDF-E834-9D47-AE48-8AB9921600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F5B0C-D68C-DF42-BA94-E2D66EC4A9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8991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1EFD7-0D37-BF4F-BA5E-B913B4EE15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30A77C24-25F2-3A44-B1F3-FE8B3253364C}" type="slidenum">
              <a:t>36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F3D23-324E-5347-8000-F3525CEB0D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F2CF2-EF17-3C43-AAC3-A92C03F4FC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53228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1EFD7-0D37-BF4F-BA5E-B913B4EE15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30A77C24-25F2-3A44-B1F3-FE8B3253364C}" type="slidenum">
              <a:t>37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F3D23-324E-5347-8000-F3525CEB0D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F2CF2-EF17-3C43-AAC3-A92C03F4FC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86666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1EF53-6571-EF48-BD56-D06B46DF9E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9CCE0B79-2964-3D4C-8540-9E394F25AD20}" type="slidenum">
              <a:t>38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921C8-5CDD-6C49-9CC2-EFB8B68424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F4661-B698-5D41-B7A4-B0356BAB72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6831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E26E4-C253-0648-A0B2-BDAB4780D7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7FF2FBA2-EF48-9E40-894A-52A4DD93E112}" type="slidenum">
              <a:t>39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3862C7-B1E1-9640-BD9B-CE3DC8DE7F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F576A3-83D2-5F48-8EE3-35CD929470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0353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38F6D-1F63-454B-92D5-CD00E15006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DDED5843-05D2-5841-9713-2CD16869EBEC}" type="slidenum">
              <a:t>40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E6082-F327-C34E-89D2-DF117D7095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21B3-966C-0142-A95B-4FC8DFD4F7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31651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0555C-2A23-3949-A001-82A07AC452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D42600CA-E161-1048-BAD2-719B4EF7EC97}" type="slidenum">
              <a:t>41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449037-51B2-6A44-9CED-E8333D1DFA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B0F13-6045-8444-A78D-3EBFCA7F91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53879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61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B38C3-DF11-A247-8C95-8A87A49CCC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10CED4C9-64E9-5447-BA09-E59C92344459}" type="slidenum">
              <a:t>43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4B5E2-4920-DE4B-9286-DD63DD70CD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7A35E-FA27-7344-A432-4449A14637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2361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97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7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9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6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68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20BC4-AFD6-A54B-96FD-A4D257332D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C377887-B318-8145-8EFA-6281AABC9A2D}" type="slidenum">
              <a:t>29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75057-B72D-C846-A15A-15EFAC1C5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DA974-2953-E74C-8B70-6941C760FF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343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40CE0-4FCB-CB49-965D-069A276D3B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8E1A7E7E-25B4-5E4F-8A5A-B93DB7737964}" type="slidenum">
              <a:t>30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ABA58-9C57-5747-9B1E-E090646BC01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7F05F-5DC5-AA4B-BD55-AE07DE11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465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31833-1F42-644A-840E-122B0549B7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C7AF30DB-1EE6-3147-AA80-A9F1E9BCD561}" type="slidenum">
              <a:t>31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C66B46-2D5E-934F-BCAB-D145B7E76B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EF9AF-6AB3-C54F-807D-52B74926AF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5181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675029-3143-A94C-8B1D-21D4E52F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CSE141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55C7B-EEBB-EB4E-B209-F75E02BB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5296959"/>
            <a:ext cx="54864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 BY-NC-ND Pat Pannuto – Slides adapted from Dean Tullsen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9E46ED-F1B0-814C-AC67-EA5B8178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578452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6952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4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689"/>
            <a:ext cx="7886700" cy="36261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36924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35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689"/>
            <a:ext cx="7886700" cy="36261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36924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96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atpannuto.com/papers/hui2008ipdead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/what-happens-when%20(11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Introduction to Networking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143000" y="39160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84E4-D91E-B2C5-0130-D9B9DC2A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Sending a letter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7CB7D-EC47-CF1C-C306-EC4ED3FE4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35 Formal / Business Letter Format Templates &amp; Examples ᐅ TemplateLab">
            <a:extLst>
              <a:ext uri="{FF2B5EF4-FFF2-40B4-BE49-F238E27FC236}">
                <a16:creationId xmlns:a16="http://schemas.microsoft.com/office/drawing/2014/main" id="{89298E70-7131-1612-7FA1-DE327B08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8" y="1527141"/>
            <a:ext cx="1342229" cy="173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18467-93AB-9FC1-CCB1-215171576EE1}"/>
              </a:ext>
            </a:extLst>
          </p:cNvPr>
          <p:cNvSpPr txBox="1"/>
          <p:nvPr/>
        </p:nvSpPr>
        <p:spPr>
          <a:xfrm>
            <a:off x="107207" y="1003921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Purpose/type of letter</a:t>
            </a:r>
          </a:p>
        </p:txBody>
      </p:sp>
      <p:pic>
        <p:nvPicPr>
          <p:cNvPr id="1028" name="Picture 4" descr="Cougar Opaque - Business Envelopes - (24/60 Offset Smooth) NATURAL - NO. 10">
            <a:extLst>
              <a:ext uri="{FF2B5EF4-FFF2-40B4-BE49-F238E27FC236}">
                <a16:creationId xmlns:a16="http://schemas.microsoft.com/office/drawing/2014/main" id="{F0347A74-F928-CF43-F6C3-0747252CE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t="33439" r="9666" b="29588"/>
          <a:stretch/>
        </p:blipFill>
        <p:spPr bwMode="auto">
          <a:xfrm>
            <a:off x="1992660" y="2262956"/>
            <a:ext cx="1342229" cy="59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ress Envelope | UPS - Reunion">
            <a:extLst>
              <a:ext uri="{FF2B5EF4-FFF2-40B4-BE49-F238E27FC236}">
                <a16:creationId xmlns:a16="http://schemas.microsoft.com/office/drawing/2014/main" id="{FD73B988-5ECB-F677-BF2C-FB06BED7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81" y="2680383"/>
            <a:ext cx="762786" cy="58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1DAF8-68FD-CFA3-6347-C4621A605F01}"/>
              </a:ext>
            </a:extLst>
          </p:cNvPr>
          <p:cNvSpPr txBox="1"/>
          <p:nvPr/>
        </p:nvSpPr>
        <p:spPr>
          <a:xfrm>
            <a:off x="1777098" y="1638414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Transport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Carrier service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F63261-CDE7-7956-8D01-280D9A39A4F5}"/>
              </a:ext>
            </a:extLst>
          </p:cNvPr>
          <p:cNvGrpSpPr/>
          <p:nvPr/>
        </p:nvGrpSpPr>
        <p:grpSpPr>
          <a:xfrm>
            <a:off x="1871808" y="3807110"/>
            <a:ext cx="1583932" cy="691045"/>
            <a:chOff x="1871808" y="3392331"/>
            <a:chExt cx="1583932" cy="691045"/>
          </a:xfrm>
        </p:grpSpPr>
        <p:pic>
          <p:nvPicPr>
            <p:cNvPr id="1032" name="Picture 8" descr="Elon University / Mail Services / How to Address an Envelope/Package">
              <a:extLst>
                <a:ext uri="{FF2B5EF4-FFF2-40B4-BE49-F238E27FC236}">
                  <a16:creationId xmlns:a16="http://schemas.microsoft.com/office/drawing/2014/main" id="{7B0701EF-E720-A05F-60C6-42EAFF1D8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808" y="3392331"/>
              <a:ext cx="1583932" cy="691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BED91F-654C-39D2-5961-DD7BD8C4A524}"/>
                </a:ext>
              </a:extLst>
            </p:cNvPr>
            <p:cNvSpPr/>
            <p:nvPr/>
          </p:nvSpPr>
          <p:spPr>
            <a:xfrm>
              <a:off x="2320243" y="3737853"/>
              <a:ext cx="687062" cy="174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523201-B497-9DA3-2543-E9B1CAD1C727}"/>
              </a:ext>
            </a:extLst>
          </p:cNvPr>
          <p:cNvSpPr txBox="1"/>
          <p:nvPr/>
        </p:nvSpPr>
        <p:spPr>
          <a:xfrm>
            <a:off x="1777098" y="3381681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recipient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55765-375B-BB06-9A25-4A3F5EA414D6}"/>
              </a:ext>
            </a:extLst>
          </p:cNvPr>
          <p:cNvSpPr txBox="1"/>
          <p:nvPr/>
        </p:nvSpPr>
        <p:spPr>
          <a:xfrm>
            <a:off x="3708187" y="1900024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Network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Street Address</a:t>
            </a:r>
          </a:p>
        </p:txBody>
      </p:sp>
      <p:pic>
        <p:nvPicPr>
          <p:cNvPr id="12" name="Picture 8" descr="Elon University / Mail Services / How to Address an Envelope/Package">
            <a:extLst>
              <a:ext uri="{FF2B5EF4-FFF2-40B4-BE49-F238E27FC236}">
                <a16:creationId xmlns:a16="http://schemas.microsoft.com/office/drawing/2014/main" id="{31C4CA21-6386-826C-0350-D57836F0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53" y="2423244"/>
            <a:ext cx="1583932" cy="6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PS - ShipPoint">
            <a:extLst>
              <a:ext uri="{FF2B5EF4-FFF2-40B4-BE49-F238E27FC236}">
                <a16:creationId xmlns:a16="http://schemas.microsoft.com/office/drawing/2014/main" id="{1713E685-D121-C7C5-5530-9564BD47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26" y="3412774"/>
            <a:ext cx="1143285" cy="73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95787-066C-B2D7-9C61-103BAEAACE16}"/>
              </a:ext>
            </a:extLst>
          </p:cNvPr>
          <p:cNvSpPr txBox="1"/>
          <p:nvPr/>
        </p:nvSpPr>
        <p:spPr>
          <a:xfrm>
            <a:off x="3708187" y="312622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Courier</a:t>
            </a:r>
          </a:p>
        </p:txBody>
      </p:sp>
      <p:pic>
        <p:nvPicPr>
          <p:cNvPr id="1036" name="Picture 12" descr="UPS Mobile on the App Store">
            <a:extLst>
              <a:ext uri="{FF2B5EF4-FFF2-40B4-BE49-F238E27FC236}">
                <a16:creationId xmlns:a16="http://schemas.microsoft.com/office/drawing/2014/main" id="{D5AE8636-2AFE-17F5-F07A-5BB91DD08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3831" r="733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43" r="20471"/>
          <a:stretch/>
        </p:blipFill>
        <p:spPr bwMode="auto">
          <a:xfrm>
            <a:off x="4479552" y="3375130"/>
            <a:ext cx="976442" cy="78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PS and FedEx: Integrated Versus Separate Operating Company Models.">
            <a:extLst>
              <a:ext uri="{FF2B5EF4-FFF2-40B4-BE49-F238E27FC236}">
                <a16:creationId xmlns:a16="http://schemas.microsoft.com/office/drawing/2014/main" id="{96D69ADB-E417-A92F-4F9C-BC8398FAB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21491" r="24991"/>
          <a:stretch/>
        </p:blipFill>
        <p:spPr bwMode="auto">
          <a:xfrm>
            <a:off x="4079647" y="4746851"/>
            <a:ext cx="896796" cy="79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D8818A-687B-8565-204B-E5898C9756FD}"/>
              </a:ext>
            </a:extLst>
          </p:cNvPr>
          <p:cNvSpPr txBox="1"/>
          <p:nvPr/>
        </p:nvSpPr>
        <p:spPr>
          <a:xfrm>
            <a:off x="3708187" y="4182399"/>
            <a:ext cx="1468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Mailing/shipping</a:t>
            </a:r>
            <a:br>
              <a:rPr lang="en-US" dirty="0"/>
            </a:br>
            <a:r>
              <a:rPr lang="en-US" dirty="0"/>
              <a:t>infrastructure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6CB6A-18DF-C24A-5ABE-32648DBE0F51}"/>
              </a:ext>
            </a:extLst>
          </p:cNvPr>
          <p:cNvSpPr txBox="1"/>
          <p:nvPr/>
        </p:nvSpPr>
        <p:spPr>
          <a:xfrm>
            <a:off x="5737159" y="2298618"/>
            <a:ext cx="10486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Link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Transfer to</a:t>
            </a:r>
            <a:br>
              <a:rPr lang="en-US" dirty="0"/>
            </a:br>
            <a:r>
              <a:rPr lang="en-US" dirty="0"/>
              <a:t>post office</a:t>
            </a:r>
          </a:p>
        </p:txBody>
      </p:sp>
      <p:pic>
        <p:nvPicPr>
          <p:cNvPr id="1040" name="Picture 16" descr="Grumman LLV - Wikipedia">
            <a:extLst>
              <a:ext uri="{FF2B5EF4-FFF2-40B4-BE49-F238E27FC236}">
                <a16:creationId xmlns:a16="http://schemas.microsoft.com/office/drawing/2014/main" id="{68B8B81A-0154-6B27-3CDC-81F05FA9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85" y="3094347"/>
            <a:ext cx="931946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oblems persist with mail delivery around Charlottesville">
            <a:extLst>
              <a:ext uri="{FF2B5EF4-FFF2-40B4-BE49-F238E27FC236}">
                <a16:creationId xmlns:a16="http://schemas.microsoft.com/office/drawing/2014/main" id="{2A00E3CD-5611-E831-415B-AEB60A34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44" y="3548171"/>
            <a:ext cx="1327517" cy="88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J Rallies Supporting the Postal Service Set For Friday">
            <a:extLst>
              <a:ext uri="{FF2B5EF4-FFF2-40B4-BE49-F238E27FC236}">
                <a16:creationId xmlns:a16="http://schemas.microsoft.com/office/drawing/2014/main" id="{F26D487B-EB0D-010E-C483-D8133040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85" y="4211398"/>
            <a:ext cx="1109808" cy="83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600E9E-4F8C-6396-37A3-A8A78693DE9E}"/>
              </a:ext>
            </a:extLst>
          </p:cNvPr>
          <p:cNvSpPr txBox="1"/>
          <p:nvPr/>
        </p:nvSpPr>
        <p:spPr>
          <a:xfrm>
            <a:off x="7610434" y="2560228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Moving tangible</a:t>
            </a:r>
            <a:br>
              <a:rPr lang="en-US" dirty="0"/>
            </a:br>
            <a:r>
              <a:rPr lang="en-US" dirty="0"/>
              <a:t>object</a:t>
            </a:r>
          </a:p>
        </p:txBody>
      </p:sp>
      <p:pic>
        <p:nvPicPr>
          <p:cNvPr id="1046" name="Picture 22" descr="Postal Service Chases Competition, Tracking Packages and Workers | Labor  Notes">
            <a:extLst>
              <a:ext uri="{FF2B5EF4-FFF2-40B4-BE49-F238E27FC236}">
                <a16:creationId xmlns:a16="http://schemas.microsoft.com/office/drawing/2014/main" id="{9B46D6AA-F730-FECD-CAD0-6F7E691CE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97" y="3355957"/>
            <a:ext cx="1043429" cy="69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 tour of the new USPS package sorting machine - Save the Post Office">
            <a:extLst>
              <a:ext uri="{FF2B5EF4-FFF2-40B4-BE49-F238E27FC236}">
                <a16:creationId xmlns:a16="http://schemas.microsoft.com/office/drawing/2014/main" id="{69FE75BF-B499-0FEA-B22B-9E67578A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97" y="4101934"/>
            <a:ext cx="1327517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75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Host: sends </a:t>
            </a:r>
            <a:r>
              <a:rPr lang="en-US" altLang="en-US" i="1" dirty="0">
                <a:ea typeface="ＭＳ Ｐゴシック" panose="020B0600070205080204" pitchFamily="34" charset="-128"/>
              </a:rPr>
              <a:t>packets</a:t>
            </a:r>
            <a:r>
              <a:rPr lang="en-US" altLang="en-US" dirty="0">
                <a:ea typeface="ＭＳ Ｐゴシック" panose="020B0600070205080204" pitchFamily="34" charset="-128"/>
              </a:rPr>
              <a:t> of data</a:t>
            </a:r>
            <a:endParaRPr lang="en-US" dirty="0"/>
          </a:p>
        </p:txBody>
      </p:sp>
      <p:sp>
        <p:nvSpPr>
          <p:cNvPr id="110" name="Content Placeholder 52">
            <a:extLst>
              <a:ext uri="{FF2B5EF4-FFF2-40B4-BE49-F238E27FC236}">
                <a16:creationId xmlns:a16="http://schemas.microsoft.com/office/drawing/2014/main" id="{A98B0054-C347-AD46-AD0F-D56091B68BA0}"/>
              </a:ext>
            </a:extLst>
          </p:cNvPr>
          <p:cNvSpPr txBox="1">
            <a:spLocks/>
          </p:cNvSpPr>
          <p:nvPr/>
        </p:nvSpPr>
        <p:spPr>
          <a:xfrm>
            <a:off x="636533" y="1250608"/>
            <a:ext cx="4126214" cy="350466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100" dirty="0">
                <a:latin typeface="Helvetica" pitchFamily="2" charset="0"/>
              </a:rPr>
              <a:t>host sending function:</a:t>
            </a:r>
          </a:p>
          <a:p>
            <a:pPr>
              <a:buFont typeface="Wingdings" charset="2"/>
              <a:buChar char="§"/>
              <a:defRPr/>
            </a:pPr>
            <a:r>
              <a:rPr lang="en-US" sz="2100" dirty="0">
                <a:latin typeface="Helvetica" pitchFamily="2" charset="0"/>
              </a:rPr>
              <a:t>takes application message</a:t>
            </a:r>
            <a:br>
              <a:rPr lang="en-US" sz="2100" dirty="0">
                <a:latin typeface="Helvetica" pitchFamily="2" charset="0"/>
              </a:rPr>
            </a:br>
            <a:r>
              <a:rPr lang="en-US" sz="2100" dirty="0">
                <a:latin typeface="Helvetica" pitchFamily="2" charset="0"/>
              </a:rPr>
              <a:t>(string of bits, really)</a:t>
            </a:r>
          </a:p>
          <a:p>
            <a:pPr>
              <a:buFont typeface="Wingdings" charset="2"/>
              <a:buChar char="§"/>
              <a:defRPr/>
            </a:pPr>
            <a:r>
              <a:rPr lang="en-US" sz="2100" dirty="0">
                <a:latin typeface="Helvetica" pitchFamily="2" charset="0"/>
              </a:rPr>
              <a:t>breaks into smaller chunks, known as </a:t>
            </a:r>
            <a:r>
              <a:rPr lang="en-US" sz="2100" i="1" dirty="0">
                <a:solidFill>
                  <a:srgbClr val="C00000"/>
                </a:solidFill>
                <a:latin typeface="Helvetica" pitchFamily="2" charset="0"/>
              </a:rPr>
              <a:t>packets</a:t>
            </a:r>
            <a:r>
              <a:rPr lang="en-US" sz="2100" dirty="0">
                <a:latin typeface="Helvetica" pitchFamily="2" charset="0"/>
              </a:rPr>
              <a:t>, of length </a:t>
            </a:r>
            <a:r>
              <a:rPr lang="en-US" sz="2100" i="1" dirty="0">
                <a:solidFill>
                  <a:srgbClr val="C00000"/>
                </a:solidFill>
                <a:latin typeface="Helvetica" pitchFamily="2" charset="0"/>
              </a:rPr>
              <a:t>L</a:t>
            </a:r>
            <a:r>
              <a:rPr lang="en-US" sz="2100" dirty="0">
                <a:latin typeface="Helvetica" pitchFamily="2" charset="0"/>
              </a:rPr>
              <a:t> bits</a:t>
            </a:r>
          </a:p>
          <a:p>
            <a:pPr>
              <a:buFont typeface="Wingdings" charset="2"/>
              <a:buChar char="§"/>
              <a:defRPr/>
            </a:pPr>
            <a:r>
              <a:rPr lang="en-US" sz="2100" dirty="0">
                <a:latin typeface="Helvetica" pitchFamily="2" charset="0"/>
              </a:rPr>
              <a:t>transmits packet into access network at </a:t>
            </a:r>
            <a:r>
              <a:rPr lang="en-US" sz="2100" i="1" dirty="0">
                <a:solidFill>
                  <a:srgbClr val="C00000"/>
                </a:solidFill>
                <a:latin typeface="Helvetica" pitchFamily="2" charset="0"/>
              </a:rPr>
              <a:t>transmission rate R</a:t>
            </a:r>
          </a:p>
          <a:p>
            <a:pPr marL="511969" lvl="1" indent="-169069">
              <a:buFont typeface="Arial"/>
              <a:buChar char="•"/>
              <a:defRPr/>
            </a:pPr>
            <a:r>
              <a:rPr lang="en-US" sz="2100" dirty="0">
                <a:latin typeface="Helvetica" pitchFamily="2" charset="0"/>
              </a:rPr>
              <a:t>link transmission rate, aka link capacity, aka </a:t>
            </a:r>
            <a:r>
              <a:rPr lang="en-US" sz="2100" i="1" dirty="0">
                <a:solidFill>
                  <a:srgbClr val="C00000"/>
                </a:solidFill>
                <a:latin typeface="Helvetica" pitchFamily="2" charset="0"/>
              </a:rPr>
              <a:t>link bandwidth</a:t>
            </a:r>
          </a:p>
        </p:txBody>
      </p:sp>
      <p:grpSp>
        <p:nvGrpSpPr>
          <p:cNvPr id="111" name="Group 219">
            <a:extLst>
              <a:ext uri="{FF2B5EF4-FFF2-40B4-BE49-F238E27FC236}">
                <a16:creationId xmlns:a16="http://schemas.microsoft.com/office/drawing/2014/main" id="{1783C255-624C-5A4A-B201-4875BCB2AD61}"/>
              </a:ext>
            </a:extLst>
          </p:cNvPr>
          <p:cNvGrpSpPr>
            <a:grpSpLocks/>
          </p:cNvGrpSpPr>
          <p:nvPr/>
        </p:nvGrpSpPr>
        <p:grpSpPr bwMode="auto">
          <a:xfrm>
            <a:off x="5868838" y="2548675"/>
            <a:ext cx="307181" cy="423863"/>
            <a:chOff x="375561" y="297711"/>
            <a:chExt cx="1252683" cy="2142487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9269C3F-0BE6-9D44-A53A-CF1E0B5B0B1E}"/>
                </a:ext>
              </a:extLst>
            </p:cNvPr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latin typeface="Helvetica" pitchFamily="2" charset="0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F003663-2144-534A-8D8A-23C83C360D46}"/>
                </a:ext>
              </a:extLst>
            </p:cNvPr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latin typeface="Helvetica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07710C4-EE82-5149-B4B9-B5C3DF34C6A0}"/>
                </a:ext>
              </a:extLst>
            </p:cNvPr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rgbClr val="FFFFFF"/>
                </a:solidFill>
                <a:latin typeface="Helvetica" pitchFamily="2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5" name="Line 305">
            <a:extLst>
              <a:ext uri="{FF2B5EF4-FFF2-40B4-BE49-F238E27FC236}">
                <a16:creationId xmlns:a16="http://schemas.microsoft.com/office/drawing/2014/main" id="{BBE875D3-B5E1-D542-8736-8F7BF5F61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6735" y="3241619"/>
            <a:ext cx="18407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>
              <a:latin typeface="Helvetica" pitchFamily="2" charset="0"/>
            </a:endParaRPr>
          </a:p>
        </p:txBody>
      </p:sp>
      <p:sp>
        <p:nvSpPr>
          <p:cNvPr id="122" name="TextBox 1">
            <a:extLst>
              <a:ext uri="{FF2B5EF4-FFF2-40B4-BE49-F238E27FC236}">
                <a16:creationId xmlns:a16="http://schemas.microsoft.com/office/drawing/2014/main" id="{57CFAEA6-E43A-CC4A-9A23-AAEB7EC54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734" y="3612724"/>
            <a:ext cx="26468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 dirty="0">
                <a:solidFill>
                  <a:srgbClr val="C00000"/>
                </a:solidFill>
                <a:latin typeface="Helvetica" pitchFamily="2" charset="0"/>
              </a:rPr>
              <a:t>R: </a:t>
            </a:r>
            <a:r>
              <a:rPr lang="en-US" altLang="en-US" sz="1800" dirty="0">
                <a:latin typeface="Helvetica" pitchFamily="2" charset="0"/>
              </a:rPr>
              <a:t>link transmission rate</a:t>
            </a:r>
          </a:p>
        </p:txBody>
      </p:sp>
      <p:grpSp>
        <p:nvGrpSpPr>
          <p:cNvPr id="123" name="Group 201">
            <a:extLst>
              <a:ext uri="{FF2B5EF4-FFF2-40B4-BE49-F238E27FC236}">
                <a16:creationId xmlns:a16="http://schemas.microsoft.com/office/drawing/2014/main" id="{F38845F8-A22A-0840-B6B2-BA9B57A2E12B}"/>
              </a:ext>
            </a:extLst>
          </p:cNvPr>
          <p:cNvGrpSpPr>
            <a:grpSpLocks/>
          </p:cNvGrpSpPr>
          <p:nvPr/>
        </p:nvGrpSpPr>
        <p:grpSpPr bwMode="auto">
          <a:xfrm>
            <a:off x="5683101" y="2553438"/>
            <a:ext cx="307181" cy="423863"/>
            <a:chOff x="375561" y="297711"/>
            <a:chExt cx="1252683" cy="2138362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213471-FC5E-3740-8228-F482430433EE}"/>
                </a:ext>
              </a:extLst>
            </p:cNvPr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latin typeface="Helvetica" pitchFamily="2" charset="0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D32F859-6ED6-3846-AD75-0B8D3DD89215}"/>
                </a:ext>
              </a:extLst>
            </p:cNvPr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latin typeface="Helvetica" pitchFamily="2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7C54F76-C247-2040-BB89-13AEDD66B619}"/>
                </a:ext>
              </a:extLst>
            </p:cNvPr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rgbClr val="FFFFFF"/>
                </a:solidFill>
                <a:latin typeface="Helvetica" pitchFamily="2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27" name="TextBox 205">
            <a:extLst>
              <a:ext uri="{FF2B5EF4-FFF2-40B4-BE49-F238E27FC236}">
                <a16:creationId xmlns:a16="http://schemas.microsoft.com/office/drawing/2014/main" id="{56C0E3F4-BAC0-054D-864D-73B84048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34" y="3435692"/>
            <a:ext cx="5485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500" dirty="0">
                <a:latin typeface="Helvetica" pitchFamily="2" charset="0"/>
              </a:rPr>
              <a:t>host</a:t>
            </a:r>
          </a:p>
        </p:txBody>
      </p:sp>
      <p:grpSp>
        <p:nvGrpSpPr>
          <p:cNvPr id="128" name="Group 206">
            <a:extLst>
              <a:ext uri="{FF2B5EF4-FFF2-40B4-BE49-F238E27FC236}">
                <a16:creationId xmlns:a16="http://schemas.microsoft.com/office/drawing/2014/main" id="{2AB05662-A87F-5F48-9BEE-842E0153F175}"/>
              </a:ext>
            </a:extLst>
          </p:cNvPr>
          <p:cNvGrpSpPr>
            <a:grpSpLocks/>
          </p:cNvGrpSpPr>
          <p:nvPr/>
        </p:nvGrpSpPr>
        <p:grpSpPr bwMode="auto">
          <a:xfrm>
            <a:off x="5327103" y="3097554"/>
            <a:ext cx="971550" cy="379809"/>
            <a:chOff x="1816230" y="6118900"/>
            <a:chExt cx="1843339" cy="739100"/>
          </a:xfrm>
        </p:grpSpPr>
        <p:pic>
          <p:nvPicPr>
            <p:cNvPr id="129" name="Picture 8">
              <a:extLst>
                <a:ext uri="{FF2B5EF4-FFF2-40B4-BE49-F238E27FC236}">
                  <a16:creationId xmlns:a16="http://schemas.microsoft.com/office/drawing/2014/main" id="{E6CEDF5D-D08B-B14B-A83A-85FD119A7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9048EF3-5E61-E84E-A403-E94CBDDEE0A1}"/>
                </a:ext>
              </a:extLst>
            </p:cNvPr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rgbClr val="FFFFFF"/>
                </a:solidFill>
                <a:latin typeface="Helvetica" pitchFamily="2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1" name="Group 209">
            <a:extLst>
              <a:ext uri="{FF2B5EF4-FFF2-40B4-BE49-F238E27FC236}">
                <a16:creationId xmlns:a16="http://schemas.microsoft.com/office/drawing/2014/main" id="{167721A3-FDBE-8C46-B6F4-8B59460C385E}"/>
              </a:ext>
            </a:extLst>
          </p:cNvPr>
          <p:cNvGrpSpPr>
            <a:grpSpLocks/>
          </p:cNvGrpSpPr>
          <p:nvPr/>
        </p:nvGrpSpPr>
        <p:grpSpPr bwMode="auto">
          <a:xfrm>
            <a:off x="5431878" y="1885498"/>
            <a:ext cx="1057275" cy="658415"/>
            <a:chOff x="2387973" y="4309243"/>
            <a:chExt cx="1771787" cy="1282262"/>
          </a:xfrm>
        </p:grpSpPr>
        <p:pic>
          <p:nvPicPr>
            <p:cNvPr id="132" name="Picture 9">
              <a:extLst>
                <a:ext uri="{FF2B5EF4-FFF2-40B4-BE49-F238E27FC236}">
                  <a16:creationId xmlns:a16="http://schemas.microsoft.com/office/drawing/2014/main" id="{51FAC978-0CFD-394B-81C0-80683828F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340CE55-B950-0B43-BD77-490D7F00C056}"/>
                </a:ext>
              </a:extLst>
            </p:cNvPr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rgbClr val="FFFFFF"/>
                </a:solidFill>
                <a:latin typeface="Helvetica" pitchFamily="2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4" name="TextBox 215">
            <a:extLst>
              <a:ext uri="{FF2B5EF4-FFF2-40B4-BE49-F238E27FC236}">
                <a16:creationId xmlns:a16="http://schemas.microsoft.com/office/drawing/2014/main" id="{08652FA1-7974-3443-8815-45FAE75FE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3853" y="2952298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Helvetica" pitchFamily="2" charset="0"/>
              </a:rPr>
              <a:t>1</a:t>
            </a:r>
          </a:p>
        </p:txBody>
      </p:sp>
      <p:sp>
        <p:nvSpPr>
          <p:cNvPr id="135" name="TextBox 216">
            <a:extLst>
              <a:ext uri="{FF2B5EF4-FFF2-40B4-BE49-F238E27FC236}">
                <a16:creationId xmlns:a16="http://schemas.microsoft.com/office/drawing/2014/main" id="{B2DFB57D-4700-E945-86BB-18293CCD9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878" y="2958251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Helvetica" pitchFamily="2" charset="0"/>
              </a:rPr>
              <a:t>2</a:t>
            </a:r>
          </a:p>
        </p:txBody>
      </p:sp>
      <p:cxnSp>
        <p:nvCxnSpPr>
          <p:cNvPr id="136" name="Straight Connector 3">
            <a:extLst>
              <a:ext uri="{FF2B5EF4-FFF2-40B4-BE49-F238E27FC236}">
                <a16:creationId xmlns:a16="http://schemas.microsoft.com/office/drawing/2014/main" id="{FBBE3444-7CBE-F14B-B7E8-0383406AC1F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180781" y="2218873"/>
            <a:ext cx="919163" cy="423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234">
            <a:extLst>
              <a:ext uri="{FF2B5EF4-FFF2-40B4-BE49-F238E27FC236}">
                <a16:creationId xmlns:a16="http://schemas.microsoft.com/office/drawing/2014/main" id="{E4BF320B-881D-FC4C-AA1D-E8017D839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509" y="1956936"/>
            <a:ext cx="1531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Helvetica" pitchFamily="2" charset="0"/>
              </a:rPr>
              <a:t>two packets, </a:t>
            </a:r>
          </a:p>
          <a:p>
            <a:r>
              <a:rPr lang="en-US" altLang="en-US" sz="1800" i="1" dirty="0">
                <a:solidFill>
                  <a:srgbClr val="C00000"/>
                </a:solidFill>
                <a:latin typeface="Helvetica" pitchFamily="2" charset="0"/>
              </a:rPr>
              <a:t>L</a:t>
            </a:r>
            <a:r>
              <a:rPr lang="en-US" altLang="en-US" sz="1800" dirty="0">
                <a:latin typeface="Helvetica" pitchFamily="2" charset="0"/>
              </a:rPr>
              <a:t> bits each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19D0037-5A33-094A-B56A-A6725F0071E1}"/>
              </a:ext>
            </a:extLst>
          </p:cNvPr>
          <p:cNvGrpSpPr/>
          <p:nvPr/>
        </p:nvGrpSpPr>
        <p:grpSpPr>
          <a:xfrm>
            <a:off x="7879610" y="3037589"/>
            <a:ext cx="900185" cy="358055"/>
            <a:chOff x="3668110" y="2448910"/>
            <a:chExt cx="3794234" cy="216513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A9898D4-BC65-E748-94F3-2D54D26D96F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Helvetica" pitchFamily="2" charset="0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5CAA6B7-B19A-704A-A583-2A25A6A2BD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Helvetica" pitchFamily="2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807DB28-C49C-1F47-993A-E4A5D8E3AD3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12EFFE72-BC3C-CC49-AB49-16A0474F506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" pitchFamily="2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C69BFDC0-0B31-D049-BA7F-3FCD7CA2CF3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" pitchFamily="2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F93BED00-199F-094A-BBBD-21F3A38D650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" pitchFamily="2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0764D4E8-C385-5D47-B4A0-DC425C12DA6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" pitchFamily="2" charset="0"/>
                </a:endParaRPr>
              </a:p>
            </p:txBody>
          </p:sp>
        </p:grpSp>
      </p:grpSp>
      <p:cxnSp>
        <p:nvCxnSpPr>
          <p:cNvPr id="146" name="Straight Connector 3">
            <a:extLst>
              <a:ext uri="{FF2B5EF4-FFF2-40B4-BE49-F238E27FC236}">
                <a16:creationId xmlns:a16="http://schemas.microsoft.com/office/drawing/2014/main" id="{5571A294-549C-9140-89B0-D3E6B5C20F8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48734" y="3301428"/>
            <a:ext cx="0" cy="3437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23DA3897-58AF-E74F-8974-5062251B6401}"/>
              </a:ext>
            </a:extLst>
          </p:cNvPr>
          <p:cNvSpPr/>
          <p:nvPr/>
        </p:nvSpPr>
        <p:spPr>
          <a:xfrm>
            <a:off x="6233771" y="2703517"/>
            <a:ext cx="733806" cy="19507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68000">
                <a:schemeClr val="accent1">
                  <a:lumMod val="45000"/>
                  <a:lumOff val="55000"/>
                </a:scheme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E2A643-E19F-834C-A4A9-DFD2845E5A32}"/>
              </a:ext>
            </a:extLst>
          </p:cNvPr>
          <p:cNvGrpSpPr/>
          <p:nvPr/>
        </p:nvGrpSpPr>
        <p:grpSpPr>
          <a:xfrm>
            <a:off x="1752359" y="4620496"/>
            <a:ext cx="5157761" cy="830997"/>
            <a:chOff x="2336478" y="5251754"/>
            <a:chExt cx="6877015" cy="1107995"/>
          </a:xfrm>
        </p:grpSpPr>
        <p:sp>
          <p:nvSpPr>
            <p:cNvPr id="150" name="TextBox 235">
              <a:extLst>
                <a:ext uri="{FF2B5EF4-FFF2-40B4-BE49-F238E27FC236}">
                  <a16:creationId xmlns:a16="http://schemas.microsoft.com/office/drawing/2014/main" id="{554D03F1-261B-274D-BE6B-68B0F085B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478" y="5259813"/>
              <a:ext cx="1973191" cy="1064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packet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transmission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delay</a:t>
              </a:r>
            </a:p>
          </p:txBody>
        </p:sp>
        <p:sp>
          <p:nvSpPr>
            <p:cNvPr id="151" name="TextBox 237">
              <a:extLst>
                <a:ext uri="{FF2B5EF4-FFF2-40B4-BE49-F238E27FC236}">
                  <a16:creationId xmlns:a16="http://schemas.microsoft.com/office/drawing/2014/main" id="{9CD3A186-E3CE-C042-8649-3B739F26D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9810" y="5291362"/>
              <a:ext cx="2280968" cy="106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time needed to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transmit </a:t>
              </a:r>
              <a:r>
                <a:rPr lang="en-US" altLang="en-US" sz="1800" i="1" dirty="0">
                  <a:latin typeface="Helvetica" pitchFamily="2" charset="0"/>
                </a:rPr>
                <a:t>L</a:t>
              </a:r>
              <a:r>
                <a:rPr lang="en-US" altLang="en-US" sz="1800" dirty="0">
                  <a:latin typeface="Helvetica" pitchFamily="2" charset="0"/>
                </a:rPr>
                <a:t>-bit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packet into link</a:t>
              </a:r>
            </a:p>
          </p:txBody>
        </p:sp>
        <p:sp>
          <p:nvSpPr>
            <p:cNvPr id="152" name="TextBox 4">
              <a:extLst>
                <a:ext uri="{FF2B5EF4-FFF2-40B4-BE49-F238E27FC236}">
                  <a16:creationId xmlns:a16="http://schemas.microsoft.com/office/drawing/2014/main" id="{B952BAFD-58AC-214C-BE5D-ADF785D9B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6019" y="5251754"/>
              <a:ext cx="1697474" cy="1107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 dirty="0">
                  <a:latin typeface="Helvetica" pitchFamily="2" charset="0"/>
                </a:rPr>
                <a:t>L</a:t>
              </a:r>
              <a:r>
                <a:rPr lang="en-US" altLang="en-US" dirty="0">
                  <a:latin typeface="Helvetica" pitchFamily="2" charset="0"/>
                </a:rPr>
                <a:t> </a:t>
              </a:r>
              <a:r>
                <a:rPr lang="en-US" altLang="en-US" sz="1500" dirty="0">
                  <a:latin typeface="Helvetica" pitchFamily="2" charset="0"/>
                </a:rPr>
                <a:t>(bits)</a:t>
              </a:r>
            </a:p>
            <a:p>
              <a:r>
                <a:rPr lang="en-US" altLang="en-US" i="1" dirty="0">
                  <a:latin typeface="Helvetica" pitchFamily="2" charset="0"/>
                </a:rPr>
                <a:t>R</a:t>
              </a:r>
              <a:r>
                <a:rPr lang="en-US" altLang="en-US" dirty="0">
                  <a:latin typeface="Helvetica" pitchFamily="2" charset="0"/>
                </a:rPr>
                <a:t> </a:t>
              </a:r>
              <a:r>
                <a:rPr lang="en-US" altLang="en-US" sz="1500" dirty="0">
                  <a:latin typeface="Helvetica" pitchFamily="2" charset="0"/>
                </a:rPr>
                <a:t>(bits/sec)</a:t>
              </a:r>
              <a:endParaRPr lang="en-US" altLang="en-US" dirty="0">
                <a:latin typeface="Helvetica" pitchFamily="2" charset="0"/>
              </a:endParaRPr>
            </a:p>
          </p:txBody>
        </p:sp>
        <p:cxnSp>
          <p:nvCxnSpPr>
            <p:cNvPr id="153" name="Straight Connector 9">
              <a:extLst>
                <a:ext uri="{FF2B5EF4-FFF2-40B4-BE49-F238E27FC236}">
                  <a16:creationId xmlns:a16="http://schemas.microsoft.com/office/drawing/2014/main" id="{67DC36C0-FB7F-C743-A67E-B459F261B2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603331" y="5796974"/>
              <a:ext cx="2868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" name="TextBox 10">
              <a:extLst>
                <a:ext uri="{FF2B5EF4-FFF2-40B4-BE49-F238E27FC236}">
                  <a16:creationId xmlns:a16="http://schemas.microsoft.com/office/drawing/2014/main" id="{E6FBAEB0-9208-834B-AE45-DB91BAA9D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6507" y="5477615"/>
              <a:ext cx="485603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Helvetica" pitchFamily="2" charset="0"/>
                </a:rPr>
                <a:t>=</a:t>
              </a:r>
            </a:p>
          </p:txBody>
        </p:sp>
        <p:sp>
          <p:nvSpPr>
            <p:cNvPr id="155" name="TextBox 245">
              <a:extLst>
                <a:ext uri="{FF2B5EF4-FFF2-40B4-BE49-F238E27FC236}">
                  <a16:creationId xmlns:a16="http://schemas.microsoft.com/office/drawing/2014/main" id="{46450F73-8344-8247-AF42-74BDC01EF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120" y="5484896"/>
              <a:ext cx="485603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Helvetica" pitchFamily="2" charset="0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46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74DA6-4BBC-C548-A620-A4406252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6" y="2880937"/>
            <a:ext cx="7892248" cy="1759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Headers for each layer of communication wrap data</a:t>
            </a:r>
          </a:p>
          <a:p>
            <a:pPr lvl="1"/>
            <a:r>
              <a:rPr lang="en-US" sz="2000" dirty="0"/>
              <a:t>Data is wrapped with header for the network to make a packet</a:t>
            </a:r>
          </a:p>
          <a:p>
            <a:pPr lvl="1"/>
            <a:r>
              <a:rPr lang="en-US" sz="2000" dirty="0"/>
              <a:t>Packet is wrapped with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6060544" y="2845191"/>
            <a:ext cx="177791" cy="438312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369" y="2578046"/>
            <a:ext cx="1994457" cy="4154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1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924370" y="2312538"/>
            <a:ext cx="218479" cy="4811756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798" y="4736214"/>
            <a:ext cx="2053767" cy="4154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1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69685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3">
            <a:extLst>
              <a:ext uri="{FF2B5EF4-FFF2-40B4-BE49-F238E27FC236}">
                <a16:creationId xmlns:a16="http://schemas.microsoft.com/office/drawing/2014/main" id="{FF79401E-326D-8443-A822-64EFF7D91F62}"/>
              </a:ext>
            </a:extLst>
          </p:cNvPr>
          <p:cNvSpPr>
            <a:spLocks/>
          </p:cNvSpPr>
          <p:nvPr/>
        </p:nvSpPr>
        <p:spPr bwMode="auto">
          <a:xfrm>
            <a:off x="6261503" y="2177650"/>
            <a:ext cx="478631" cy="62269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endParaRPr lang="en-US" sz="1050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4E47CB1-938F-064D-AFFA-550D0F125117}"/>
              </a:ext>
            </a:extLst>
          </p:cNvPr>
          <p:cNvGrpSpPr/>
          <p:nvPr/>
        </p:nvGrpSpPr>
        <p:grpSpPr>
          <a:xfrm>
            <a:off x="6552832" y="2492401"/>
            <a:ext cx="719511" cy="358547"/>
            <a:chOff x="3668110" y="2448910"/>
            <a:chExt cx="3794234" cy="2165130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4113AFA1-3E53-2B44-844D-33D4D414E8F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6AACD184-A341-A64D-AF0A-E8273A8D120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97EA54E-AF9C-5E43-ABD4-420C1068CBF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09" name="Freeform 308">
                <a:extLst>
                  <a:ext uri="{FF2B5EF4-FFF2-40B4-BE49-F238E27FC236}">
                    <a16:creationId xmlns:a16="http://schemas.microsoft.com/office/drawing/2014/main" id="{AAA61B04-18ED-CB4C-AA56-9EE1A97FE5C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F58AB38C-C52F-C046-8B42-AB402232C8F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40B533FA-5B0B-F640-8203-4E6686DF616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113B733F-5182-5C46-833B-B970C649E76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sp>
        <p:nvSpPr>
          <p:cNvPr id="158" name="Freeform 99">
            <a:extLst>
              <a:ext uri="{FF2B5EF4-FFF2-40B4-BE49-F238E27FC236}">
                <a16:creationId xmlns:a16="http://schemas.microsoft.com/office/drawing/2014/main" id="{3E758716-A071-4141-B9BA-7927A5BFBD94}"/>
              </a:ext>
            </a:extLst>
          </p:cNvPr>
          <p:cNvSpPr>
            <a:spLocks/>
          </p:cNvSpPr>
          <p:nvPr/>
        </p:nvSpPr>
        <p:spPr bwMode="auto">
          <a:xfrm>
            <a:off x="6148392" y="3593304"/>
            <a:ext cx="491729" cy="851297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endParaRPr lang="en-US" sz="1050"/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BEB0F95-AE9C-DA4D-9F9E-9C6AE4A652EE}"/>
              </a:ext>
            </a:extLst>
          </p:cNvPr>
          <p:cNvGrpSpPr/>
          <p:nvPr/>
        </p:nvGrpSpPr>
        <p:grpSpPr>
          <a:xfrm>
            <a:off x="6522250" y="4125895"/>
            <a:ext cx="719138" cy="357188"/>
            <a:chOff x="7493876" y="2774731"/>
            <a:chExt cx="1481958" cy="894622"/>
          </a:xfrm>
        </p:grpSpPr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6025F28A-8766-8949-96E6-DD0BD882AB2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FA4B720-1D85-4E4A-A3DF-4E2D8BCABCA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DAD2409F-AAE1-4A47-A41C-4F8FC3073E0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C10106D6-70AD-294D-966C-B6530FB2C38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03C28B18-54E7-EB4E-A70A-2F3A019FD15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03" name="Freeform 302">
                <a:extLst>
                  <a:ext uri="{FF2B5EF4-FFF2-40B4-BE49-F238E27FC236}">
                    <a16:creationId xmlns:a16="http://schemas.microsoft.com/office/drawing/2014/main" id="{5090762B-1155-2347-B6D2-D77A21D74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04" name="Freeform 303">
                <a:extLst>
                  <a:ext uri="{FF2B5EF4-FFF2-40B4-BE49-F238E27FC236}">
                    <a16:creationId xmlns:a16="http://schemas.microsoft.com/office/drawing/2014/main" id="{F0881117-1317-CD49-B4BD-8B8A1E6EB27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412" y="720407"/>
            <a:ext cx="3133550" cy="670967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Encapsulation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75" name="Freeform 2">
            <a:extLst>
              <a:ext uri="{FF2B5EF4-FFF2-40B4-BE49-F238E27FC236}">
                <a16:creationId xmlns:a16="http://schemas.microsoft.com/office/drawing/2014/main" id="{230063FB-CBF2-814F-9B6D-159C714DB102}"/>
              </a:ext>
            </a:extLst>
          </p:cNvPr>
          <p:cNvSpPr>
            <a:spLocks/>
          </p:cNvSpPr>
          <p:nvPr/>
        </p:nvSpPr>
        <p:spPr bwMode="auto">
          <a:xfrm>
            <a:off x="3777859" y="1562097"/>
            <a:ext cx="3036094" cy="2875360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76" name="Text Box 8">
            <a:extLst>
              <a:ext uri="{FF2B5EF4-FFF2-40B4-BE49-F238E27FC236}">
                <a16:creationId xmlns:a16="http://schemas.microsoft.com/office/drawing/2014/main" id="{D0A7F162-BF56-0D42-AC1A-1EA608D15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566" y="644125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177" name="Freeform 10">
            <a:extLst>
              <a:ext uri="{FF2B5EF4-FFF2-40B4-BE49-F238E27FC236}">
                <a16:creationId xmlns:a16="http://schemas.microsoft.com/office/drawing/2014/main" id="{375C2B54-0F8A-624C-B0EA-326ECF0BEBFA}"/>
              </a:ext>
            </a:extLst>
          </p:cNvPr>
          <p:cNvSpPr>
            <a:spLocks/>
          </p:cNvSpPr>
          <p:nvPr/>
        </p:nvSpPr>
        <p:spPr bwMode="auto">
          <a:xfrm>
            <a:off x="3815958" y="964404"/>
            <a:ext cx="270272" cy="118348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endParaRPr lang="en-US" sz="1050"/>
          </a:p>
        </p:txBody>
      </p:sp>
      <p:sp>
        <p:nvSpPr>
          <p:cNvPr id="178" name="Rectangle 23">
            <a:extLst>
              <a:ext uri="{FF2B5EF4-FFF2-40B4-BE49-F238E27FC236}">
                <a16:creationId xmlns:a16="http://schemas.microsoft.com/office/drawing/2014/main" id="{8AEC6BBC-2646-7D42-ACF1-483474F09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986" y="971547"/>
            <a:ext cx="972741" cy="115966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9" name="Rectangle 24">
            <a:extLst>
              <a:ext uri="{FF2B5EF4-FFF2-40B4-BE49-F238E27FC236}">
                <a16:creationId xmlns:a16="http://schemas.microsoft.com/office/drawing/2014/main" id="{7EA1E797-77D1-3E4E-BE7E-ACEB5C9F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268" y="1025125"/>
            <a:ext cx="954881" cy="1152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80" name="Line 25">
            <a:extLst>
              <a:ext uri="{FF2B5EF4-FFF2-40B4-BE49-F238E27FC236}">
                <a16:creationId xmlns:a16="http://schemas.microsoft.com/office/drawing/2014/main" id="{06DACFB6-A512-6346-ADF0-044A1E0D8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2267" y="1263251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81" name="Text Box 26">
            <a:extLst>
              <a:ext uri="{FF2B5EF4-FFF2-40B4-BE49-F238E27FC236}">
                <a16:creationId xmlns:a16="http://schemas.microsoft.com/office/drawing/2014/main" id="{955E0381-1B0E-544A-A7DD-37ADCBB63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906" y="1000122"/>
            <a:ext cx="1085852" cy="121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182" name="Line 27">
            <a:extLst>
              <a:ext uri="{FF2B5EF4-FFF2-40B4-BE49-F238E27FC236}">
                <a16:creationId xmlns:a16="http://schemas.microsoft.com/office/drawing/2014/main" id="{7F5AA9D2-E3F5-C947-8DEE-283B00AD0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8220" y="1503757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83" name="Line 28">
            <a:extLst>
              <a:ext uri="{FF2B5EF4-FFF2-40B4-BE49-F238E27FC236}">
                <a16:creationId xmlns:a16="http://schemas.microsoft.com/office/drawing/2014/main" id="{D2FB6FCA-C219-0347-A799-A07286AA5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1792" y="1714498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84" name="Line 29">
            <a:extLst>
              <a:ext uri="{FF2B5EF4-FFF2-40B4-BE49-F238E27FC236}">
                <a16:creationId xmlns:a16="http://schemas.microsoft.com/office/drawing/2014/main" id="{5DD86E94-6322-434A-87B3-1B856F1C7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1792" y="1921666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185" name="Group 39">
            <a:extLst>
              <a:ext uri="{FF2B5EF4-FFF2-40B4-BE49-F238E27FC236}">
                <a16:creationId xmlns:a16="http://schemas.microsoft.com/office/drawing/2014/main" id="{8AA541B8-399A-EF48-9EFE-5AF447CE2F83}"/>
              </a:ext>
            </a:extLst>
          </p:cNvPr>
          <p:cNvGrpSpPr>
            <a:grpSpLocks/>
          </p:cNvGrpSpPr>
          <p:nvPr/>
        </p:nvGrpSpPr>
        <p:grpSpPr bwMode="auto">
          <a:xfrm>
            <a:off x="1828805" y="1502566"/>
            <a:ext cx="906066" cy="227410"/>
            <a:chOff x="501" y="1990"/>
            <a:chExt cx="761" cy="191"/>
          </a:xfrm>
        </p:grpSpPr>
        <p:sp>
          <p:nvSpPr>
            <p:cNvPr id="186" name="Rectangle 40">
              <a:extLst>
                <a:ext uri="{FF2B5EF4-FFF2-40B4-BE49-F238E27FC236}">
                  <a16:creationId xmlns:a16="http://schemas.microsoft.com/office/drawing/2014/main" id="{0387B9A7-F992-9246-A12A-3BB5DCDBD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87" name="Rectangle 41">
              <a:extLst>
                <a:ext uri="{FF2B5EF4-FFF2-40B4-BE49-F238E27FC236}">
                  <a16:creationId xmlns:a16="http://schemas.microsoft.com/office/drawing/2014/main" id="{313D90F6-44E7-5B43-9F40-EAB5A4BC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88" name="Rectangle 42">
              <a:extLst>
                <a:ext uri="{FF2B5EF4-FFF2-40B4-BE49-F238E27FC236}">
                  <a16:creationId xmlns:a16="http://schemas.microsoft.com/office/drawing/2014/main" id="{09FD516E-DDA8-584C-AC12-7F5211BB3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89" name="Rectangle 43">
              <a:extLst>
                <a:ext uri="{FF2B5EF4-FFF2-40B4-BE49-F238E27FC236}">
                  <a16:creationId xmlns:a16="http://schemas.microsoft.com/office/drawing/2014/main" id="{6FFC472B-97D7-D347-9A3C-464686CD1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190" name="Line 44">
              <a:extLst>
                <a:ext uri="{FF2B5EF4-FFF2-40B4-BE49-F238E27FC236}">
                  <a16:creationId xmlns:a16="http://schemas.microsoft.com/office/drawing/2014/main" id="{72E3E927-7804-2B4F-BEB5-8E712FD0D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91" name="Line 45">
              <a:extLst>
                <a:ext uri="{FF2B5EF4-FFF2-40B4-BE49-F238E27FC236}">
                  <a16:creationId xmlns:a16="http://schemas.microsoft.com/office/drawing/2014/main" id="{FB19C408-B20F-B545-913F-0B0F21C3B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192" name="Text Box 5">
            <a:extLst>
              <a:ext uri="{FF2B5EF4-FFF2-40B4-BE49-F238E27FC236}">
                <a16:creationId xmlns:a16="http://schemas.microsoft.com/office/drawing/2014/main" id="{0D15D10E-958A-864A-A283-C2AB2D4E8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871" y="1223959"/>
            <a:ext cx="7729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CC0000"/>
                </a:solidFill>
                <a:latin typeface="Arial" panose="020B0604020202020204" pitchFamily="34" charset="0"/>
              </a:rPr>
              <a:t>segment</a:t>
            </a:r>
          </a:p>
        </p:txBody>
      </p:sp>
      <p:grpSp>
        <p:nvGrpSpPr>
          <p:cNvPr id="193" name="Group 178">
            <a:extLst>
              <a:ext uri="{FF2B5EF4-FFF2-40B4-BE49-F238E27FC236}">
                <a16:creationId xmlns:a16="http://schemas.microsoft.com/office/drawing/2014/main" id="{C602A8C6-FCB3-7248-AB25-E5D9AF0992ED}"/>
              </a:ext>
            </a:extLst>
          </p:cNvPr>
          <p:cNvGrpSpPr>
            <a:grpSpLocks/>
          </p:cNvGrpSpPr>
          <p:nvPr/>
        </p:nvGrpSpPr>
        <p:grpSpPr bwMode="auto">
          <a:xfrm>
            <a:off x="2064549" y="1251344"/>
            <a:ext cx="226219" cy="219075"/>
            <a:chOff x="1962" y="2058"/>
            <a:chExt cx="190" cy="184"/>
          </a:xfrm>
        </p:grpSpPr>
        <p:sp>
          <p:nvSpPr>
            <p:cNvPr id="194" name="Rectangle 47">
              <a:extLst>
                <a:ext uri="{FF2B5EF4-FFF2-40B4-BE49-F238E27FC236}">
                  <a16:creationId xmlns:a16="http://schemas.microsoft.com/office/drawing/2014/main" id="{74D4FADB-78FF-754C-9258-3499AEC56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5" name="Rectangle 48">
              <a:extLst>
                <a:ext uri="{FF2B5EF4-FFF2-40B4-BE49-F238E27FC236}">
                  <a16:creationId xmlns:a16="http://schemas.microsoft.com/office/drawing/2014/main" id="{9A86A925-4488-C149-AC92-7E56AC2DB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</p:grpSp>
      <p:sp>
        <p:nvSpPr>
          <p:cNvPr id="196" name="Text Box 4">
            <a:extLst>
              <a:ext uri="{FF2B5EF4-FFF2-40B4-BE49-F238E27FC236}">
                <a16:creationId xmlns:a16="http://schemas.microsoft.com/office/drawing/2014/main" id="{0E8F71B9-D739-9B4D-B3C4-4209B53F4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853" y="1478753"/>
            <a:ext cx="8322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CC0000"/>
                </a:solidFill>
                <a:latin typeface="Arial" panose="020B0604020202020204" pitchFamily="34" charset="0"/>
              </a:rPr>
              <a:t>datagram</a:t>
            </a:r>
          </a:p>
        </p:txBody>
      </p:sp>
      <p:sp>
        <p:nvSpPr>
          <p:cNvPr id="197" name="Text Box 54">
            <a:extLst>
              <a:ext uri="{FF2B5EF4-FFF2-40B4-BE49-F238E27FC236}">
                <a16:creationId xmlns:a16="http://schemas.microsoft.com/office/drawing/2014/main" id="{74C41705-B97B-5F4E-BB03-C374DF491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5265" y="3594495"/>
            <a:ext cx="11176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i="1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</a:p>
        </p:txBody>
      </p:sp>
      <p:sp>
        <p:nvSpPr>
          <p:cNvPr id="198" name="Freeform 56">
            <a:extLst>
              <a:ext uri="{FF2B5EF4-FFF2-40B4-BE49-F238E27FC236}">
                <a16:creationId xmlns:a16="http://schemas.microsoft.com/office/drawing/2014/main" id="{4EC19D7F-D3E4-204E-BAEB-FCE19F1C39A5}"/>
              </a:ext>
            </a:extLst>
          </p:cNvPr>
          <p:cNvSpPr>
            <a:spLocks/>
          </p:cNvSpPr>
          <p:nvPr/>
        </p:nvSpPr>
        <p:spPr bwMode="auto">
          <a:xfrm>
            <a:off x="3149208" y="3881435"/>
            <a:ext cx="270272" cy="118348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99" name="Rectangle 57">
            <a:extLst>
              <a:ext uri="{FF2B5EF4-FFF2-40B4-BE49-F238E27FC236}">
                <a16:creationId xmlns:a16="http://schemas.microsoft.com/office/drawing/2014/main" id="{8D9C3379-8F35-FD42-A8A5-43627B547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236" y="3886197"/>
            <a:ext cx="972741" cy="115966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0" name="Rectangle 58">
            <a:extLst>
              <a:ext uri="{FF2B5EF4-FFF2-40B4-BE49-F238E27FC236}">
                <a16:creationId xmlns:a16="http://schemas.microsoft.com/office/drawing/2014/main" id="{50A25BA2-076C-6040-963D-F16F60BC8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8" y="3939775"/>
            <a:ext cx="954881" cy="1152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1" name="Line 59">
            <a:extLst>
              <a:ext uri="{FF2B5EF4-FFF2-40B4-BE49-F238E27FC236}">
                <a16:creationId xmlns:a16="http://schemas.microsoft.com/office/drawing/2014/main" id="{CD323237-4303-F04C-823F-998D288EE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7" y="4177901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2" name="Text Box 60">
            <a:extLst>
              <a:ext uri="{FF2B5EF4-FFF2-40B4-BE49-F238E27FC236}">
                <a16:creationId xmlns:a16="http://schemas.microsoft.com/office/drawing/2014/main" id="{D813B370-7619-514F-949A-FA387F1E5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157" y="3914772"/>
            <a:ext cx="1087424" cy="121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203" name="Line 61">
            <a:extLst>
              <a:ext uri="{FF2B5EF4-FFF2-40B4-BE49-F238E27FC236}">
                <a16:creationId xmlns:a16="http://schemas.microsoft.com/office/drawing/2014/main" id="{03F19FD5-3F16-414E-8F9C-949E0C209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1470" y="4418407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4" name="Line 62">
            <a:extLst>
              <a:ext uri="{FF2B5EF4-FFF2-40B4-BE49-F238E27FC236}">
                <a16:creationId xmlns:a16="http://schemas.microsoft.com/office/drawing/2014/main" id="{29B41373-0681-C44E-A7DD-458F21C51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5042" y="4629148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5" name="Line 63">
            <a:extLst>
              <a:ext uri="{FF2B5EF4-FFF2-40B4-BE49-F238E27FC236}">
                <a16:creationId xmlns:a16="http://schemas.microsoft.com/office/drawing/2014/main" id="{534B08A1-9834-7C47-839B-CB026F123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5042" y="4836316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206" name="Group 64">
            <a:extLst>
              <a:ext uri="{FF2B5EF4-FFF2-40B4-BE49-F238E27FC236}">
                <a16:creationId xmlns:a16="http://schemas.microsoft.com/office/drawing/2014/main" id="{C50D7752-68C1-8540-988D-5347ECFD1886}"/>
              </a:ext>
            </a:extLst>
          </p:cNvPr>
          <p:cNvGrpSpPr>
            <a:grpSpLocks/>
          </p:cNvGrpSpPr>
          <p:nvPr/>
        </p:nvGrpSpPr>
        <p:grpSpPr bwMode="auto">
          <a:xfrm>
            <a:off x="1028704" y="4622004"/>
            <a:ext cx="1109663" cy="227410"/>
            <a:chOff x="332" y="2224"/>
            <a:chExt cx="932" cy="191"/>
          </a:xfrm>
        </p:grpSpPr>
        <p:sp>
          <p:nvSpPr>
            <p:cNvPr id="207" name="Rectangle 65">
              <a:extLst>
                <a:ext uri="{FF2B5EF4-FFF2-40B4-BE49-F238E27FC236}">
                  <a16:creationId xmlns:a16="http://schemas.microsoft.com/office/drawing/2014/main" id="{1F3E093B-217C-A04B-B5D1-A6C902542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8" name="Rectangle 66">
              <a:extLst>
                <a:ext uri="{FF2B5EF4-FFF2-40B4-BE49-F238E27FC236}">
                  <a16:creationId xmlns:a16="http://schemas.microsoft.com/office/drawing/2014/main" id="{12601678-594C-E14C-9193-F38CE9075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09" name="Rectangle 67">
              <a:extLst>
                <a:ext uri="{FF2B5EF4-FFF2-40B4-BE49-F238E27FC236}">
                  <a16:creationId xmlns:a16="http://schemas.microsoft.com/office/drawing/2014/main" id="{C60FF2A5-B680-E647-99BC-03E16BB18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10" name="Rectangle 68">
              <a:extLst>
                <a:ext uri="{FF2B5EF4-FFF2-40B4-BE49-F238E27FC236}">
                  <a16:creationId xmlns:a16="http://schemas.microsoft.com/office/drawing/2014/main" id="{397B1F1F-935A-C84B-968D-E29BC9F4E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211" name="Rectangle 69">
              <a:extLst>
                <a:ext uri="{FF2B5EF4-FFF2-40B4-BE49-F238E27FC236}">
                  <a16:creationId xmlns:a16="http://schemas.microsoft.com/office/drawing/2014/main" id="{F6478DF2-BC33-B343-8620-1D9F679E4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12" name="Line 70">
              <a:extLst>
                <a:ext uri="{FF2B5EF4-FFF2-40B4-BE49-F238E27FC236}">
                  <a16:creationId xmlns:a16="http://schemas.microsoft.com/office/drawing/2014/main" id="{B65227E4-D34A-B045-A564-9F588CE817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13" name="Line 71">
              <a:extLst>
                <a:ext uri="{FF2B5EF4-FFF2-40B4-BE49-F238E27FC236}">
                  <a16:creationId xmlns:a16="http://schemas.microsoft.com/office/drawing/2014/main" id="{89581348-A579-E648-AF77-CC0CCFD73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14" name="Line 72">
              <a:extLst>
                <a:ext uri="{FF2B5EF4-FFF2-40B4-BE49-F238E27FC236}">
                  <a16:creationId xmlns:a16="http://schemas.microsoft.com/office/drawing/2014/main" id="{5CD35CDE-ACA7-B147-9033-013571F30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15" name="Group 73">
            <a:extLst>
              <a:ext uri="{FF2B5EF4-FFF2-40B4-BE49-F238E27FC236}">
                <a16:creationId xmlns:a16="http://schemas.microsoft.com/office/drawing/2014/main" id="{782EFA19-0788-864E-B946-830DAB797411}"/>
              </a:ext>
            </a:extLst>
          </p:cNvPr>
          <p:cNvGrpSpPr>
            <a:grpSpLocks/>
          </p:cNvGrpSpPr>
          <p:nvPr/>
        </p:nvGrpSpPr>
        <p:grpSpPr bwMode="auto">
          <a:xfrm>
            <a:off x="1229922" y="4398166"/>
            <a:ext cx="906065" cy="227410"/>
            <a:chOff x="501" y="1990"/>
            <a:chExt cx="761" cy="191"/>
          </a:xfrm>
        </p:grpSpPr>
        <p:sp>
          <p:nvSpPr>
            <p:cNvPr id="216" name="Rectangle 74">
              <a:extLst>
                <a:ext uri="{FF2B5EF4-FFF2-40B4-BE49-F238E27FC236}">
                  <a16:creationId xmlns:a16="http://schemas.microsoft.com/office/drawing/2014/main" id="{D970D459-C7BE-CB4F-B370-10A7B56F6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7" name="Rectangle 75">
              <a:extLst>
                <a:ext uri="{FF2B5EF4-FFF2-40B4-BE49-F238E27FC236}">
                  <a16:creationId xmlns:a16="http://schemas.microsoft.com/office/drawing/2014/main" id="{1904B028-B6FD-624E-A3E6-5B05A1065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18" name="Rectangle 76">
              <a:extLst>
                <a:ext uri="{FF2B5EF4-FFF2-40B4-BE49-F238E27FC236}">
                  <a16:creationId xmlns:a16="http://schemas.microsoft.com/office/drawing/2014/main" id="{7E497BF0-01B9-9645-AADF-EC6ECCD69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19" name="Rectangle 77">
              <a:extLst>
                <a:ext uri="{FF2B5EF4-FFF2-40B4-BE49-F238E27FC236}">
                  <a16:creationId xmlns:a16="http://schemas.microsoft.com/office/drawing/2014/main" id="{F655CC88-7712-A040-B05C-B926BA640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20" name="Line 78">
              <a:extLst>
                <a:ext uri="{FF2B5EF4-FFF2-40B4-BE49-F238E27FC236}">
                  <a16:creationId xmlns:a16="http://schemas.microsoft.com/office/drawing/2014/main" id="{5F8C7ACF-60C6-EA40-ABF5-A21BAB3D7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21" name="Line 79">
              <a:extLst>
                <a:ext uri="{FF2B5EF4-FFF2-40B4-BE49-F238E27FC236}">
                  <a16:creationId xmlns:a16="http://schemas.microsoft.com/office/drawing/2014/main" id="{B9D1E0FC-D7EB-B94A-95BC-135127D00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22" name="Group 80">
            <a:extLst>
              <a:ext uri="{FF2B5EF4-FFF2-40B4-BE49-F238E27FC236}">
                <a16:creationId xmlns:a16="http://schemas.microsoft.com/office/drawing/2014/main" id="{ED606BB4-B8BF-EE47-81F0-E3489EBF698D}"/>
              </a:ext>
            </a:extLst>
          </p:cNvPr>
          <p:cNvGrpSpPr>
            <a:grpSpLocks/>
          </p:cNvGrpSpPr>
          <p:nvPr/>
        </p:nvGrpSpPr>
        <p:grpSpPr bwMode="auto">
          <a:xfrm>
            <a:off x="1457330" y="4167185"/>
            <a:ext cx="667941" cy="227410"/>
            <a:chOff x="645" y="1734"/>
            <a:chExt cx="561" cy="191"/>
          </a:xfrm>
        </p:grpSpPr>
        <p:sp>
          <p:nvSpPr>
            <p:cNvPr id="223" name="Rectangle 81">
              <a:extLst>
                <a:ext uri="{FF2B5EF4-FFF2-40B4-BE49-F238E27FC236}">
                  <a16:creationId xmlns:a16="http://schemas.microsoft.com/office/drawing/2014/main" id="{5E750AC6-B9B9-BA47-9749-5BA61D17A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4" name="Rectangle 82">
              <a:extLst>
                <a:ext uri="{FF2B5EF4-FFF2-40B4-BE49-F238E27FC236}">
                  <a16:creationId xmlns:a16="http://schemas.microsoft.com/office/drawing/2014/main" id="{203BBA7B-2CF5-6949-AEF6-9B5E4804A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25" name="Rectangle 83">
              <a:extLst>
                <a:ext uri="{FF2B5EF4-FFF2-40B4-BE49-F238E27FC236}">
                  <a16:creationId xmlns:a16="http://schemas.microsoft.com/office/drawing/2014/main" id="{D9094A29-8FA3-604F-BCB2-C28018927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26" name="Line 84">
              <a:extLst>
                <a:ext uri="{FF2B5EF4-FFF2-40B4-BE49-F238E27FC236}">
                  <a16:creationId xmlns:a16="http://schemas.microsoft.com/office/drawing/2014/main" id="{B797ADA3-EF18-7C49-99C2-2F8F051D9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27" name="Group 85">
            <a:extLst>
              <a:ext uri="{FF2B5EF4-FFF2-40B4-BE49-F238E27FC236}">
                <a16:creationId xmlns:a16="http://schemas.microsoft.com/office/drawing/2014/main" id="{11AB6D85-B7C0-8142-8671-E8110C22285E}"/>
              </a:ext>
            </a:extLst>
          </p:cNvPr>
          <p:cNvGrpSpPr>
            <a:grpSpLocks/>
          </p:cNvGrpSpPr>
          <p:nvPr/>
        </p:nvGrpSpPr>
        <p:grpSpPr bwMode="auto">
          <a:xfrm>
            <a:off x="1612111" y="3933822"/>
            <a:ext cx="509588" cy="226219"/>
            <a:chOff x="780" y="1553"/>
            <a:chExt cx="428" cy="190"/>
          </a:xfrm>
        </p:grpSpPr>
        <p:sp>
          <p:nvSpPr>
            <p:cNvPr id="228" name="Rectangle 86">
              <a:extLst>
                <a:ext uri="{FF2B5EF4-FFF2-40B4-BE49-F238E27FC236}">
                  <a16:creationId xmlns:a16="http://schemas.microsoft.com/office/drawing/2014/main" id="{5CCFD8AF-21AA-2143-8C8C-4C988C5ED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9" name="Rectangle 87">
              <a:extLst>
                <a:ext uri="{FF2B5EF4-FFF2-40B4-BE49-F238E27FC236}">
                  <a16:creationId xmlns:a16="http://schemas.microsoft.com/office/drawing/2014/main" id="{0247FE4B-63DA-1F45-A8DA-A5A5C63B6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230" name="Group 88">
            <a:extLst>
              <a:ext uri="{FF2B5EF4-FFF2-40B4-BE49-F238E27FC236}">
                <a16:creationId xmlns:a16="http://schemas.microsoft.com/office/drawing/2014/main" id="{8B3437D5-3380-CA4A-BEF8-EAA97E88786A}"/>
              </a:ext>
            </a:extLst>
          </p:cNvPr>
          <p:cNvGrpSpPr>
            <a:grpSpLocks/>
          </p:cNvGrpSpPr>
          <p:nvPr/>
        </p:nvGrpSpPr>
        <p:grpSpPr bwMode="auto">
          <a:xfrm>
            <a:off x="5155412" y="3599256"/>
            <a:ext cx="1040606" cy="788194"/>
            <a:chOff x="3601" y="168"/>
            <a:chExt cx="874" cy="662"/>
          </a:xfrm>
        </p:grpSpPr>
        <p:sp>
          <p:nvSpPr>
            <p:cNvPr id="231" name="Rectangle 89">
              <a:extLst>
                <a:ext uri="{FF2B5EF4-FFF2-40B4-BE49-F238E27FC236}">
                  <a16:creationId xmlns:a16="http://schemas.microsoft.com/office/drawing/2014/main" id="{473B91E3-F305-D74D-918B-B42A6CF23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2" name="Rectangle 90">
              <a:extLst>
                <a:ext uri="{FF2B5EF4-FFF2-40B4-BE49-F238E27FC236}">
                  <a16:creationId xmlns:a16="http://schemas.microsoft.com/office/drawing/2014/main" id="{990C22D1-7679-CB44-8984-10C1D99D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3" name="Line 91">
              <a:extLst>
                <a:ext uri="{FF2B5EF4-FFF2-40B4-BE49-F238E27FC236}">
                  <a16:creationId xmlns:a16="http://schemas.microsoft.com/office/drawing/2014/main" id="{19384907-F1F7-7342-B03B-0F3880C907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4" name="Text Box 92">
              <a:extLst>
                <a:ext uri="{FF2B5EF4-FFF2-40B4-BE49-F238E27FC236}">
                  <a16:creationId xmlns:a16="http://schemas.microsoft.com/office/drawing/2014/main" id="{1CB4056D-0AB4-094A-9E8C-7C63E13B1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network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physical</a:t>
              </a:r>
            </a:p>
          </p:txBody>
        </p:sp>
        <p:sp>
          <p:nvSpPr>
            <p:cNvPr id="235" name="Line 93">
              <a:extLst>
                <a:ext uri="{FF2B5EF4-FFF2-40B4-BE49-F238E27FC236}">
                  <a16:creationId xmlns:a16="http://schemas.microsoft.com/office/drawing/2014/main" id="{883D6FEA-BFB1-A54A-986E-6B3951173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grpSp>
        <p:nvGrpSpPr>
          <p:cNvPr id="236" name="Group 94">
            <a:extLst>
              <a:ext uri="{FF2B5EF4-FFF2-40B4-BE49-F238E27FC236}">
                <a16:creationId xmlns:a16="http://schemas.microsoft.com/office/drawing/2014/main" id="{4E80CCAE-60C1-5A41-8D94-62FDEFBFE529}"/>
              </a:ext>
            </a:extLst>
          </p:cNvPr>
          <p:cNvGrpSpPr>
            <a:grpSpLocks/>
          </p:cNvGrpSpPr>
          <p:nvPr/>
        </p:nvGrpSpPr>
        <p:grpSpPr bwMode="auto">
          <a:xfrm>
            <a:off x="5280428" y="2180032"/>
            <a:ext cx="1040606" cy="560784"/>
            <a:chOff x="4696" y="597"/>
            <a:chExt cx="874" cy="471"/>
          </a:xfrm>
        </p:grpSpPr>
        <p:sp>
          <p:nvSpPr>
            <p:cNvPr id="237" name="Rectangle 95">
              <a:extLst>
                <a:ext uri="{FF2B5EF4-FFF2-40B4-BE49-F238E27FC236}">
                  <a16:creationId xmlns:a16="http://schemas.microsoft.com/office/drawing/2014/main" id="{CF59B32B-C542-B043-8288-0E845A43D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8" name="Rectangle 96">
              <a:extLst>
                <a:ext uri="{FF2B5EF4-FFF2-40B4-BE49-F238E27FC236}">
                  <a16:creationId xmlns:a16="http://schemas.microsoft.com/office/drawing/2014/main" id="{259A49E6-709B-2347-990D-69F0B212F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9" name="Line 97">
              <a:extLst>
                <a:ext uri="{FF2B5EF4-FFF2-40B4-BE49-F238E27FC236}">
                  <a16:creationId xmlns:a16="http://schemas.microsoft.com/office/drawing/2014/main" id="{D82D4EF1-E7DC-B146-B148-5E79F02BC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0" name="Text Box 98">
              <a:extLst>
                <a:ext uri="{FF2B5EF4-FFF2-40B4-BE49-F238E27FC236}">
                  <a16:creationId xmlns:a16="http://schemas.microsoft.com/office/drawing/2014/main" id="{9BC58A09-0AC8-5F40-B8A7-C0AF48D1D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physical</a:t>
              </a:r>
            </a:p>
          </p:txBody>
        </p:sp>
      </p:grpSp>
      <p:sp>
        <p:nvSpPr>
          <p:cNvPr id="241" name="Freeform 114">
            <a:extLst>
              <a:ext uri="{FF2B5EF4-FFF2-40B4-BE49-F238E27FC236}">
                <a16:creationId xmlns:a16="http://schemas.microsoft.com/office/drawing/2014/main" id="{BEDEB3A2-EFA9-6F44-A8E6-C8BD127C9FBD}"/>
              </a:ext>
            </a:extLst>
          </p:cNvPr>
          <p:cNvSpPr>
            <a:spLocks/>
          </p:cNvSpPr>
          <p:nvPr/>
        </p:nvSpPr>
        <p:spPr bwMode="auto">
          <a:xfrm>
            <a:off x="2286004" y="876296"/>
            <a:ext cx="3948113" cy="4120754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242" name="Group 115">
            <a:extLst>
              <a:ext uri="{FF2B5EF4-FFF2-40B4-BE49-F238E27FC236}">
                <a16:creationId xmlns:a16="http://schemas.microsoft.com/office/drawing/2014/main" id="{85B6340C-1412-DD49-A487-35E5DC0144AC}"/>
              </a:ext>
            </a:extLst>
          </p:cNvPr>
          <p:cNvGrpSpPr>
            <a:grpSpLocks/>
          </p:cNvGrpSpPr>
          <p:nvPr/>
        </p:nvGrpSpPr>
        <p:grpSpPr bwMode="auto">
          <a:xfrm>
            <a:off x="4093373" y="3886197"/>
            <a:ext cx="1109663" cy="227410"/>
            <a:chOff x="332" y="2224"/>
            <a:chExt cx="932" cy="191"/>
          </a:xfrm>
        </p:grpSpPr>
        <p:sp>
          <p:nvSpPr>
            <p:cNvPr id="243" name="Rectangle 116">
              <a:extLst>
                <a:ext uri="{FF2B5EF4-FFF2-40B4-BE49-F238E27FC236}">
                  <a16:creationId xmlns:a16="http://schemas.microsoft.com/office/drawing/2014/main" id="{504C038E-092B-1D4B-AD07-733B523A2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4" name="Rectangle 117">
              <a:extLst>
                <a:ext uri="{FF2B5EF4-FFF2-40B4-BE49-F238E27FC236}">
                  <a16:creationId xmlns:a16="http://schemas.microsoft.com/office/drawing/2014/main" id="{99CDC4A5-2671-2F4C-AF10-D4F0B21A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45" name="Rectangle 118">
              <a:extLst>
                <a:ext uri="{FF2B5EF4-FFF2-40B4-BE49-F238E27FC236}">
                  <a16:creationId xmlns:a16="http://schemas.microsoft.com/office/drawing/2014/main" id="{41C01446-A97C-0942-9110-AECA50BAD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46" name="Rectangle 119">
              <a:extLst>
                <a:ext uri="{FF2B5EF4-FFF2-40B4-BE49-F238E27FC236}">
                  <a16:creationId xmlns:a16="http://schemas.microsoft.com/office/drawing/2014/main" id="{AA06A8EE-28E9-AF46-9EEA-FBEDDAF18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247" name="Rectangle 120">
              <a:extLst>
                <a:ext uri="{FF2B5EF4-FFF2-40B4-BE49-F238E27FC236}">
                  <a16:creationId xmlns:a16="http://schemas.microsoft.com/office/drawing/2014/main" id="{EF7ADA06-A6C3-EC42-9026-08C964BC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48" name="Line 121">
              <a:extLst>
                <a:ext uri="{FF2B5EF4-FFF2-40B4-BE49-F238E27FC236}">
                  <a16:creationId xmlns:a16="http://schemas.microsoft.com/office/drawing/2014/main" id="{F47A00CE-0D92-CA4D-9460-92CBEF8DE8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49" name="Line 122">
              <a:extLst>
                <a:ext uri="{FF2B5EF4-FFF2-40B4-BE49-F238E27FC236}">
                  <a16:creationId xmlns:a16="http://schemas.microsoft.com/office/drawing/2014/main" id="{457AAAB2-E313-B54A-B86A-CBEACA43A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50" name="Line 123">
              <a:extLst>
                <a:ext uri="{FF2B5EF4-FFF2-40B4-BE49-F238E27FC236}">
                  <a16:creationId xmlns:a16="http://schemas.microsoft.com/office/drawing/2014/main" id="{777075DA-53C1-4349-BD44-36049E94C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51" name="Group 124">
            <a:extLst>
              <a:ext uri="{FF2B5EF4-FFF2-40B4-BE49-F238E27FC236}">
                <a16:creationId xmlns:a16="http://schemas.microsoft.com/office/drawing/2014/main" id="{F09DD616-F735-7046-9C1C-D2103F4D1E5C}"/>
              </a:ext>
            </a:extLst>
          </p:cNvPr>
          <p:cNvGrpSpPr>
            <a:grpSpLocks/>
          </p:cNvGrpSpPr>
          <p:nvPr/>
        </p:nvGrpSpPr>
        <p:grpSpPr bwMode="auto">
          <a:xfrm>
            <a:off x="4287447" y="3656406"/>
            <a:ext cx="906065" cy="227409"/>
            <a:chOff x="501" y="1990"/>
            <a:chExt cx="761" cy="191"/>
          </a:xfrm>
        </p:grpSpPr>
        <p:sp>
          <p:nvSpPr>
            <p:cNvPr id="252" name="Rectangle 125">
              <a:extLst>
                <a:ext uri="{FF2B5EF4-FFF2-40B4-BE49-F238E27FC236}">
                  <a16:creationId xmlns:a16="http://schemas.microsoft.com/office/drawing/2014/main" id="{DB941F93-1335-5645-94DE-59F00192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53" name="Rectangle 126">
              <a:extLst>
                <a:ext uri="{FF2B5EF4-FFF2-40B4-BE49-F238E27FC236}">
                  <a16:creationId xmlns:a16="http://schemas.microsoft.com/office/drawing/2014/main" id="{9EA1B2EB-B358-3D4C-841E-567FECFAD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54" name="Rectangle 127">
              <a:extLst>
                <a:ext uri="{FF2B5EF4-FFF2-40B4-BE49-F238E27FC236}">
                  <a16:creationId xmlns:a16="http://schemas.microsoft.com/office/drawing/2014/main" id="{13F00E9F-B735-5849-861F-39C839FD8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55" name="Rectangle 128">
              <a:extLst>
                <a:ext uri="{FF2B5EF4-FFF2-40B4-BE49-F238E27FC236}">
                  <a16:creationId xmlns:a16="http://schemas.microsoft.com/office/drawing/2014/main" id="{0CE33A55-3FFF-D247-A00E-5085ABE3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56" name="Line 129">
              <a:extLst>
                <a:ext uri="{FF2B5EF4-FFF2-40B4-BE49-F238E27FC236}">
                  <a16:creationId xmlns:a16="http://schemas.microsoft.com/office/drawing/2014/main" id="{5257F2F7-73B9-0943-A775-4320CC67F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57" name="Line 130">
              <a:extLst>
                <a:ext uri="{FF2B5EF4-FFF2-40B4-BE49-F238E27FC236}">
                  <a16:creationId xmlns:a16="http://schemas.microsoft.com/office/drawing/2014/main" id="{F79FB15F-B9B5-1C48-A8C6-B6B142E79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58" name="Group 140">
            <a:extLst>
              <a:ext uri="{FF2B5EF4-FFF2-40B4-BE49-F238E27FC236}">
                <a16:creationId xmlns:a16="http://schemas.microsoft.com/office/drawing/2014/main" id="{DC4925E6-41A9-8643-8E76-63BD0FB2392D}"/>
              </a:ext>
            </a:extLst>
          </p:cNvPr>
          <p:cNvGrpSpPr>
            <a:grpSpLocks/>
          </p:cNvGrpSpPr>
          <p:nvPr/>
        </p:nvGrpSpPr>
        <p:grpSpPr bwMode="auto">
          <a:xfrm>
            <a:off x="6366278" y="3931441"/>
            <a:ext cx="906065" cy="227410"/>
            <a:chOff x="501" y="1990"/>
            <a:chExt cx="761" cy="191"/>
          </a:xfrm>
        </p:grpSpPr>
        <p:sp>
          <p:nvSpPr>
            <p:cNvPr id="259" name="Rectangle 141">
              <a:extLst>
                <a:ext uri="{FF2B5EF4-FFF2-40B4-BE49-F238E27FC236}">
                  <a16:creationId xmlns:a16="http://schemas.microsoft.com/office/drawing/2014/main" id="{24DA0C2F-17DB-7643-B65D-18F2B436D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60" name="Rectangle 142">
              <a:extLst>
                <a:ext uri="{FF2B5EF4-FFF2-40B4-BE49-F238E27FC236}">
                  <a16:creationId xmlns:a16="http://schemas.microsoft.com/office/drawing/2014/main" id="{296D85F8-DA00-E347-906C-91E4F9393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61" name="Rectangle 143">
              <a:extLst>
                <a:ext uri="{FF2B5EF4-FFF2-40B4-BE49-F238E27FC236}">
                  <a16:creationId xmlns:a16="http://schemas.microsoft.com/office/drawing/2014/main" id="{7E7E3D6E-A342-6648-9506-7A080F8B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62" name="Rectangle 144">
              <a:extLst>
                <a:ext uri="{FF2B5EF4-FFF2-40B4-BE49-F238E27FC236}">
                  <a16:creationId xmlns:a16="http://schemas.microsoft.com/office/drawing/2014/main" id="{E27AB14D-C29B-DF45-8BD1-D050C50BE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63" name="Line 145">
              <a:extLst>
                <a:ext uri="{FF2B5EF4-FFF2-40B4-BE49-F238E27FC236}">
                  <a16:creationId xmlns:a16="http://schemas.microsoft.com/office/drawing/2014/main" id="{331963CB-8B11-1C4E-8253-0FDB3A375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64" name="Line 146">
              <a:extLst>
                <a:ext uri="{FF2B5EF4-FFF2-40B4-BE49-F238E27FC236}">
                  <a16:creationId xmlns:a16="http://schemas.microsoft.com/office/drawing/2014/main" id="{432304F0-73BB-2748-8E18-7151D5E33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65" name="Group 156">
            <a:extLst>
              <a:ext uri="{FF2B5EF4-FFF2-40B4-BE49-F238E27FC236}">
                <a16:creationId xmlns:a16="http://schemas.microsoft.com/office/drawing/2014/main" id="{2999D032-84BD-264A-ADD9-A5141E317962}"/>
              </a:ext>
            </a:extLst>
          </p:cNvPr>
          <p:cNvGrpSpPr>
            <a:grpSpLocks/>
          </p:cNvGrpSpPr>
          <p:nvPr/>
        </p:nvGrpSpPr>
        <p:grpSpPr bwMode="auto">
          <a:xfrm>
            <a:off x="1618064" y="1725212"/>
            <a:ext cx="1109663" cy="227409"/>
            <a:chOff x="332" y="2224"/>
            <a:chExt cx="932" cy="191"/>
          </a:xfrm>
        </p:grpSpPr>
        <p:sp>
          <p:nvSpPr>
            <p:cNvPr id="266" name="Rectangle 157">
              <a:extLst>
                <a:ext uri="{FF2B5EF4-FFF2-40B4-BE49-F238E27FC236}">
                  <a16:creationId xmlns:a16="http://schemas.microsoft.com/office/drawing/2014/main" id="{0E7166F5-9BCE-6142-A6E7-CDF949808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67" name="Rectangle 158">
              <a:extLst>
                <a:ext uri="{FF2B5EF4-FFF2-40B4-BE49-F238E27FC236}">
                  <a16:creationId xmlns:a16="http://schemas.microsoft.com/office/drawing/2014/main" id="{754F1661-A032-B447-9C02-84330F1B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68" name="Rectangle 159">
              <a:extLst>
                <a:ext uri="{FF2B5EF4-FFF2-40B4-BE49-F238E27FC236}">
                  <a16:creationId xmlns:a16="http://schemas.microsoft.com/office/drawing/2014/main" id="{1C7AD2C3-C553-2A4B-9171-A8E09BA84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69" name="Rectangle 160">
              <a:extLst>
                <a:ext uri="{FF2B5EF4-FFF2-40B4-BE49-F238E27FC236}">
                  <a16:creationId xmlns:a16="http://schemas.microsoft.com/office/drawing/2014/main" id="{CE64079E-3B67-F34D-801D-A92A1F3B0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270" name="Rectangle 161">
              <a:extLst>
                <a:ext uri="{FF2B5EF4-FFF2-40B4-BE49-F238E27FC236}">
                  <a16:creationId xmlns:a16="http://schemas.microsoft.com/office/drawing/2014/main" id="{1E8F4774-501D-1F43-80F6-8E0FBDD2E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71" name="Line 162">
              <a:extLst>
                <a:ext uri="{FF2B5EF4-FFF2-40B4-BE49-F238E27FC236}">
                  <a16:creationId xmlns:a16="http://schemas.microsoft.com/office/drawing/2014/main" id="{AC823B9C-431D-F442-BF16-B2BB25763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72" name="Line 163">
              <a:extLst>
                <a:ext uri="{FF2B5EF4-FFF2-40B4-BE49-F238E27FC236}">
                  <a16:creationId xmlns:a16="http://schemas.microsoft.com/office/drawing/2014/main" id="{027C6256-CE60-DF44-B53C-314BE2376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73" name="Line 164">
              <a:extLst>
                <a:ext uri="{FF2B5EF4-FFF2-40B4-BE49-F238E27FC236}">
                  <a16:creationId xmlns:a16="http://schemas.microsoft.com/office/drawing/2014/main" id="{EB0B6073-A87E-8C45-871D-8531AA065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274" name="Text Box 166">
            <a:extLst>
              <a:ext uri="{FF2B5EF4-FFF2-40B4-BE49-F238E27FC236}">
                <a16:creationId xmlns:a16="http://schemas.microsoft.com/office/drawing/2014/main" id="{B74B5829-1A8F-AE47-9517-C70C28E5B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5624" y="4535088"/>
            <a:ext cx="6880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dirty="0">
                <a:latin typeface="+mn-lt"/>
              </a:rPr>
              <a:t>router</a:t>
            </a:r>
            <a:endParaRPr lang="en-US" altLang="en-US" sz="1350" dirty="0">
              <a:latin typeface="+mn-lt"/>
            </a:endParaRPr>
          </a:p>
        </p:txBody>
      </p:sp>
      <p:sp>
        <p:nvSpPr>
          <p:cNvPr id="275" name="Text Box 167">
            <a:extLst>
              <a:ext uri="{FF2B5EF4-FFF2-40B4-BE49-F238E27FC236}">
                <a16:creationId xmlns:a16="http://schemas.microsoft.com/office/drawing/2014/main" id="{28AC982F-9E27-1847-9770-EC46EAFE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6340" y="2825747"/>
            <a:ext cx="7200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dirty="0">
                <a:latin typeface="+mn-lt"/>
              </a:rPr>
              <a:t>switch</a:t>
            </a:r>
            <a:endParaRPr lang="en-US" altLang="en-US" sz="1350" dirty="0">
              <a:latin typeface="+mn-lt"/>
            </a:endParaRPr>
          </a:p>
        </p:txBody>
      </p:sp>
      <p:sp>
        <p:nvSpPr>
          <p:cNvPr id="276" name="Text Box 174">
            <a:extLst>
              <a:ext uri="{FF2B5EF4-FFF2-40B4-BE49-F238E27FC236}">
                <a16:creationId xmlns:a16="http://schemas.microsoft.com/office/drawing/2014/main" id="{2A962AD2-9396-3D42-9E36-5C73F53C9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852" y="995359"/>
            <a:ext cx="8066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CC0000"/>
                </a:solidFill>
                <a:latin typeface="Arial" panose="020B0604020202020204" pitchFamily="34" charset="0"/>
              </a:rPr>
              <a:t>message</a:t>
            </a:r>
          </a:p>
        </p:txBody>
      </p:sp>
      <p:grpSp>
        <p:nvGrpSpPr>
          <p:cNvPr id="277" name="Group 175">
            <a:extLst>
              <a:ext uri="{FF2B5EF4-FFF2-40B4-BE49-F238E27FC236}">
                <a16:creationId xmlns:a16="http://schemas.microsoft.com/office/drawing/2014/main" id="{06D27889-C61F-0242-A608-3A140922A686}"/>
              </a:ext>
            </a:extLst>
          </p:cNvPr>
          <p:cNvGrpSpPr>
            <a:grpSpLocks/>
          </p:cNvGrpSpPr>
          <p:nvPr/>
        </p:nvGrpSpPr>
        <p:grpSpPr bwMode="auto">
          <a:xfrm>
            <a:off x="2237189" y="1015601"/>
            <a:ext cx="509588" cy="226219"/>
            <a:chOff x="780" y="1553"/>
            <a:chExt cx="428" cy="190"/>
          </a:xfrm>
        </p:grpSpPr>
        <p:sp>
          <p:nvSpPr>
            <p:cNvPr id="278" name="Rectangle 176">
              <a:extLst>
                <a:ext uri="{FF2B5EF4-FFF2-40B4-BE49-F238E27FC236}">
                  <a16:creationId xmlns:a16="http://schemas.microsoft.com/office/drawing/2014/main" id="{8E4EC409-9300-A24E-856E-0C57A0500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79" name="Rectangle 177">
              <a:extLst>
                <a:ext uri="{FF2B5EF4-FFF2-40B4-BE49-F238E27FC236}">
                  <a16:creationId xmlns:a16="http://schemas.microsoft.com/office/drawing/2014/main" id="{C7120CFE-84DC-AE4A-96EA-467B21A3F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280" name="Group 185">
            <a:extLst>
              <a:ext uri="{FF2B5EF4-FFF2-40B4-BE49-F238E27FC236}">
                <a16:creationId xmlns:a16="http://schemas.microsoft.com/office/drawing/2014/main" id="{48F838C9-2064-8846-AE99-7D64C6F0E88A}"/>
              </a:ext>
            </a:extLst>
          </p:cNvPr>
          <p:cNvGrpSpPr>
            <a:grpSpLocks/>
          </p:cNvGrpSpPr>
          <p:nvPr/>
        </p:nvGrpSpPr>
        <p:grpSpPr bwMode="auto">
          <a:xfrm>
            <a:off x="2060978" y="1256107"/>
            <a:ext cx="677465" cy="226219"/>
            <a:chOff x="1851" y="2046"/>
            <a:chExt cx="569" cy="190"/>
          </a:xfrm>
        </p:grpSpPr>
        <p:grpSp>
          <p:nvGrpSpPr>
            <p:cNvPr id="281" name="Group 179">
              <a:extLst>
                <a:ext uri="{FF2B5EF4-FFF2-40B4-BE49-F238E27FC236}">
                  <a16:creationId xmlns:a16="http://schemas.microsoft.com/office/drawing/2014/main" id="{B8E6789C-1509-4C48-885B-AD08332F4B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285" name="Rectangle 180">
                <a:extLst>
                  <a:ext uri="{FF2B5EF4-FFF2-40B4-BE49-F238E27FC236}">
                    <a16:creationId xmlns:a16="http://schemas.microsoft.com/office/drawing/2014/main" id="{06BC3922-CF81-3845-BA10-96DBBA1F4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86" name="Rectangle 181">
                <a:extLst>
                  <a:ext uri="{FF2B5EF4-FFF2-40B4-BE49-F238E27FC236}">
                    <a16:creationId xmlns:a16="http://schemas.microsoft.com/office/drawing/2014/main" id="{C4E3DD7C-9412-E741-BD84-C65290F39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50"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>
                    <a:latin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282" name="Group 182">
              <a:extLst>
                <a:ext uri="{FF2B5EF4-FFF2-40B4-BE49-F238E27FC236}">
                  <a16:creationId xmlns:a16="http://schemas.microsoft.com/office/drawing/2014/main" id="{19C49CDA-616B-0942-AEEF-049BB04DF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283" name="Rectangle 183">
                <a:extLst>
                  <a:ext uri="{FF2B5EF4-FFF2-40B4-BE49-F238E27FC236}">
                    <a16:creationId xmlns:a16="http://schemas.microsoft.com/office/drawing/2014/main" id="{4F97E7C1-6241-2842-9ACE-7FBCF045B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84" name="Rectangle 184">
                <a:extLst>
                  <a:ext uri="{FF2B5EF4-FFF2-40B4-BE49-F238E27FC236}">
                    <a16:creationId xmlns:a16="http://schemas.microsoft.com/office/drawing/2014/main" id="{FBAAFC8C-9356-294D-B8F3-F6E481079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50"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287" name="Group 187">
            <a:extLst>
              <a:ext uri="{FF2B5EF4-FFF2-40B4-BE49-F238E27FC236}">
                <a16:creationId xmlns:a16="http://schemas.microsoft.com/office/drawing/2014/main" id="{11860688-7535-2242-95B7-51DB4FCD1617}"/>
              </a:ext>
            </a:extLst>
          </p:cNvPr>
          <p:cNvGrpSpPr>
            <a:grpSpLocks/>
          </p:cNvGrpSpPr>
          <p:nvPr/>
        </p:nvGrpSpPr>
        <p:grpSpPr bwMode="auto">
          <a:xfrm>
            <a:off x="1840712" y="1498994"/>
            <a:ext cx="226219" cy="219075"/>
            <a:chOff x="1962" y="2058"/>
            <a:chExt cx="190" cy="184"/>
          </a:xfrm>
        </p:grpSpPr>
        <p:sp>
          <p:nvSpPr>
            <p:cNvPr id="288" name="Rectangle 188">
              <a:extLst>
                <a:ext uri="{FF2B5EF4-FFF2-40B4-BE49-F238E27FC236}">
                  <a16:creationId xmlns:a16="http://schemas.microsoft.com/office/drawing/2014/main" id="{731A6D81-5EA1-834F-A9B7-29A362ECB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89" name="Rectangle 189">
              <a:extLst>
                <a:ext uri="{FF2B5EF4-FFF2-40B4-BE49-F238E27FC236}">
                  <a16:creationId xmlns:a16="http://schemas.microsoft.com/office/drawing/2014/main" id="{2EAE3C28-1F19-034E-A583-4C40A2941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</p:grpSp>
      <p:sp>
        <p:nvSpPr>
          <p:cNvPr id="290" name="Text Box 7">
            <a:extLst>
              <a:ext uri="{FF2B5EF4-FFF2-40B4-BE49-F238E27FC236}">
                <a16:creationId xmlns:a16="http://schemas.microsoft.com/office/drawing/2014/main" id="{A538246A-59B9-0349-A984-2F7704DB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277" y="1708544"/>
            <a:ext cx="5774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CC0000"/>
                </a:solidFill>
                <a:latin typeface="Arial" panose="020B0604020202020204" pitchFamily="34" charset="0"/>
              </a:rPr>
              <a:t>frame</a:t>
            </a:r>
          </a:p>
        </p:txBody>
      </p:sp>
      <p:grpSp>
        <p:nvGrpSpPr>
          <p:cNvPr id="291" name="Group 187">
            <a:extLst>
              <a:ext uri="{FF2B5EF4-FFF2-40B4-BE49-F238E27FC236}">
                <a16:creationId xmlns:a16="http://schemas.microsoft.com/office/drawing/2014/main" id="{4888665C-41EE-644D-80C5-A5B9017648C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298037" y="4204095"/>
            <a:ext cx="602456" cy="578644"/>
            <a:chOff x="-44" y="1473"/>
            <a:chExt cx="981" cy="1105"/>
          </a:xfrm>
        </p:grpSpPr>
        <p:pic>
          <p:nvPicPr>
            <p:cNvPr id="292" name="Picture 188" descr="desktop_computer_stylized_medium">
              <a:extLst>
                <a:ext uri="{FF2B5EF4-FFF2-40B4-BE49-F238E27FC236}">
                  <a16:creationId xmlns:a16="http://schemas.microsoft.com/office/drawing/2014/main" id="{7A9F9E63-740A-7147-A711-8D8238FD9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3" name="Freeform 189">
              <a:extLst>
                <a:ext uri="{FF2B5EF4-FFF2-40B4-BE49-F238E27FC236}">
                  <a16:creationId xmlns:a16="http://schemas.microsoft.com/office/drawing/2014/main" id="{B678C5E1-8916-9C47-B1F3-E8A3F8BB6D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  <p:grpSp>
        <p:nvGrpSpPr>
          <p:cNvPr id="294" name="Group 190">
            <a:extLst>
              <a:ext uri="{FF2B5EF4-FFF2-40B4-BE49-F238E27FC236}">
                <a16:creationId xmlns:a16="http://schemas.microsoft.com/office/drawing/2014/main" id="{3A531A16-240C-9241-94EF-4C9AE49511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019556" y="1291826"/>
            <a:ext cx="602456" cy="578644"/>
            <a:chOff x="-44" y="1473"/>
            <a:chExt cx="981" cy="1105"/>
          </a:xfrm>
        </p:grpSpPr>
        <p:pic>
          <p:nvPicPr>
            <p:cNvPr id="295" name="Picture 191" descr="desktop_computer_stylized_medium">
              <a:extLst>
                <a:ext uri="{FF2B5EF4-FFF2-40B4-BE49-F238E27FC236}">
                  <a16:creationId xmlns:a16="http://schemas.microsoft.com/office/drawing/2014/main" id="{1407FE03-3BF1-1D45-8A83-D39E3D03C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6" name="Freeform 192">
              <a:extLst>
                <a:ext uri="{FF2B5EF4-FFF2-40B4-BE49-F238E27FC236}">
                  <a16:creationId xmlns:a16="http://schemas.microsoft.com/office/drawing/2014/main" id="{24E88B51-BE9B-3C48-9F67-26465B7496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216018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37 L 3.95833E-6 0.04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926 L 2.08333E-7 0.0479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8.33333E-7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-2.08333E-7 0.1375 L 0.26732 0.1375 L 0.26732 0.09838 L 0.55482 0.09699 C 0.55534 0.25046 0.56029 0.44746 0.56198 0.60185 C 0.52161 0.57037 0.50326 0.57546 0.46302 0.54398 C 0.46302 0.51713 0.46315 0.47801 0.46315 0.45185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99" y="3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-0.00047 L 0.00157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2" grpId="1"/>
      <p:bldP spid="196" grpId="0"/>
      <p:bldP spid="196" grpId="1"/>
      <p:bldP spid="276" grpId="0"/>
      <p:bldP spid="290" grpId="0"/>
      <p:bldP spid="29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F857B-1761-4D22-8D57-8A3C0437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data between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CA97-B2C4-451A-A457-34595BE1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D33D3-C101-491E-A403-1EE8D6ECA148}"/>
              </a:ext>
            </a:extLst>
          </p:cNvPr>
          <p:cNvSpPr/>
          <p:nvPr/>
        </p:nvSpPr>
        <p:spPr bwMode="auto">
          <a:xfrm>
            <a:off x="5537604" y="1150669"/>
            <a:ext cx="234315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sz="1350" dirty="0">
              <a:latin typeface="Calibri" pitchFamily="34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13A8B16-173D-4728-8256-805EAB41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848" y="1136681"/>
            <a:ext cx="556563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350" i="1" dirty="0">
                <a:latin typeface="Calibri" pitchFamily="34" charset="0"/>
              </a:rPr>
              <a:t>LAN2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C905C-1BEA-4E5A-859F-326BF4D42028}"/>
              </a:ext>
            </a:extLst>
          </p:cNvPr>
          <p:cNvSpPr/>
          <p:nvPr/>
        </p:nvSpPr>
        <p:spPr bwMode="auto">
          <a:xfrm>
            <a:off x="1273629" y="1150669"/>
            <a:ext cx="234315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sz="1350" dirty="0">
              <a:latin typeface="Calibri" pitchFamily="34" charset="0"/>
            </a:endParaRP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C3977A1D-7A76-45FE-9EE2-A6ED81B3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229" y="3418134"/>
            <a:ext cx="1714500" cy="2000250"/>
          </a:xfrm>
          <a:prstGeom prst="rect">
            <a:avLst/>
          </a:prstGeom>
          <a:solidFill>
            <a:srgbClr val="F1C7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838E4183-BBE3-4606-B22D-C8A766D7C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4245" y="4218234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61CDD8-EA50-45A2-8DD5-5E174911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545" y="2284659"/>
            <a:ext cx="609600" cy="457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software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656A1DE-07A1-44FD-B0DD-0B660B6D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545" y="1417884"/>
            <a:ext cx="6096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client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1C2BB8A-9105-4D28-A77B-EC151729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545" y="3122859"/>
            <a:ext cx="609600" cy="457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adapter</a:t>
            </a: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3656D275-9445-415A-ABB1-6B0DFDF8B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8395" y="3580060"/>
            <a:ext cx="0" cy="35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E64009C9-287A-4770-8015-DF0A56C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187" y="1167958"/>
            <a:ext cx="644407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350" dirty="0">
                <a:latin typeface="Calibri" pitchFamily="34" charset="0"/>
              </a:rPr>
              <a:t>Host A</a:t>
            </a: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6A47F316-9B2F-4E8D-A212-06885BF0C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7276" y="3989634"/>
            <a:ext cx="222885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10282EF-2DDF-4FE4-B60A-9BEF11953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2276" y="1136681"/>
            <a:ext cx="556563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350" i="1" dirty="0">
                <a:latin typeface="Calibri" pitchFamily="34" charset="0"/>
              </a:rPr>
              <a:t>LAN1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0A6B2AD-F385-4CFE-A570-83252BB4A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0095" y="3989634"/>
            <a:ext cx="222885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DA68F2C0-D1CD-4740-AF61-A3A44D8C1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4445" y="3580060"/>
            <a:ext cx="0" cy="35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EBB55135-A4E5-4E51-8CA1-C92EED0E6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8395" y="3932484"/>
            <a:ext cx="75128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02DFD425-720F-43B1-A39B-6A4431D24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0095" y="3932484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D8920-909A-4A81-8F8C-D53E36E0D864}"/>
              </a:ext>
            </a:extLst>
          </p:cNvPr>
          <p:cNvGrpSpPr/>
          <p:nvPr/>
        </p:nvGrpSpPr>
        <p:grpSpPr>
          <a:xfrm>
            <a:off x="1256776" y="1929099"/>
            <a:ext cx="886010" cy="253916"/>
            <a:chOff x="206128" y="2053223"/>
            <a:chExt cx="1181347" cy="338555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9DFA4449-4A70-4C7E-8235-71F06F2C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21082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4" name="Text Box 31">
              <a:extLst>
                <a:ext uri="{FF2B5EF4-FFF2-40B4-BE49-F238E27FC236}">
                  <a16:creationId xmlns:a16="http://schemas.microsoft.com/office/drawing/2014/main" id="{22E35A21-2794-4137-A18A-369C55874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128" y="205322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(1)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52AD7A-226F-4A5A-90EC-B0451AE008EA}"/>
              </a:ext>
            </a:extLst>
          </p:cNvPr>
          <p:cNvGrpSpPr/>
          <p:nvPr/>
        </p:nvGrpSpPr>
        <p:grpSpPr>
          <a:xfrm>
            <a:off x="2614087" y="4434172"/>
            <a:ext cx="1574192" cy="253916"/>
            <a:chOff x="1947616" y="5240923"/>
            <a:chExt cx="2098922" cy="338555"/>
          </a:xfrm>
        </p:grpSpPr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2C7CCA37-8B22-40C4-A817-4684F4DF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2959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636C94E0-2A52-4577-95DF-855F376A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52959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881C5D6A-CEBB-4943-BB2C-279EC906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52959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FH1</a:t>
              </a:r>
            </a:p>
          </p:txBody>
        </p:sp>
        <p:sp>
          <p:nvSpPr>
            <p:cNvPr id="29" name="Text Box 34">
              <a:extLst>
                <a:ext uri="{FF2B5EF4-FFF2-40B4-BE49-F238E27FC236}">
                  <a16:creationId xmlns:a16="http://schemas.microsoft.com/office/drawing/2014/main" id="{0BEF0D05-2368-4D8C-B846-81ACF169F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7616" y="524092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(4)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9A869-9916-45FD-94E1-FA6ABA760BCB}"/>
              </a:ext>
            </a:extLst>
          </p:cNvPr>
          <p:cNvGrpSpPr/>
          <p:nvPr/>
        </p:nvGrpSpPr>
        <p:grpSpPr>
          <a:xfrm>
            <a:off x="6149053" y="3634073"/>
            <a:ext cx="1574192" cy="253916"/>
            <a:chOff x="6729166" y="4326523"/>
            <a:chExt cx="2098922" cy="338555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7802A16A-6088-4DA6-8B98-AC50BACF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5B67EA2-4A7E-42B1-ADD4-BEF18792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1320A491-3FFB-4F80-AB17-59D8AE55D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4381500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1F68A7F5-27FA-429E-9770-2C0B8A81B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9166" y="432652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(6)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C5CE5E-34C0-408E-A97C-FDF347430FF6}"/>
              </a:ext>
            </a:extLst>
          </p:cNvPr>
          <p:cNvGrpSpPr/>
          <p:nvPr/>
        </p:nvGrpSpPr>
        <p:grpSpPr>
          <a:xfrm>
            <a:off x="6149054" y="1944288"/>
            <a:ext cx="874104" cy="253916"/>
            <a:chOff x="6748216" y="2040523"/>
            <a:chExt cx="1165472" cy="338555"/>
          </a:xfrm>
        </p:grpSpPr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A6ECF613-B526-4791-8507-DC29AE106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095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7" name="Text Box 38">
              <a:extLst>
                <a:ext uri="{FF2B5EF4-FFF2-40B4-BE49-F238E27FC236}">
                  <a16:creationId xmlns:a16="http://schemas.microsoft.com/office/drawing/2014/main" id="{CB8C033C-8B2D-42E8-8303-83EBD81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8216" y="204052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(8)</a:t>
              </a:r>
            </a:p>
          </p:txBody>
        </p:sp>
      </p:grpSp>
      <p:sp>
        <p:nvSpPr>
          <p:cNvPr id="38" name="Line 47">
            <a:extLst>
              <a:ext uri="{FF2B5EF4-FFF2-40B4-BE49-F238E27FC236}">
                <a16:creationId xmlns:a16="http://schemas.microsoft.com/office/drawing/2014/main" id="{B7A4E55C-A1B0-4257-BA9C-2414C6F95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4345" y="4218234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AEA55-DC57-4FBE-B048-6C1210EEC80F}"/>
              </a:ext>
            </a:extLst>
          </p:cNvPr>
          <p:cNvGrpSpPr/>
          <p:nvPr/>
        </p:nvGrpSpPr>
        <p:grpSpPr>
          <a:xfrm>
            <a:off x="5304637" y="4121994"/>
            <a:ext cx="1574193" cy="566096"/>
            <a:chOff x="5603274" y="4950311"/>
            <a:chExt cx="2098923" cy="754795"/>
          </a:xfrm>
        </p:grpSpPr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CA2FEB82-9E8D-4A26-A9F5-6AC9BF5D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4" y="54215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93F042DB-BE12-4494-960E-1C983849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274" y="54215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ED871186-C3A3-4C1D-ADD7-C120868E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474" y="5421528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43" name="Text Box 35">
              <a:extLst>
                <a:ext uri="{FF2B5EF4-FFF2-40B4-BE49-F238E27FC236}">
                  <a16:creationId xmlns:a16="http://schemas.microsoft.com/office/drawing/2014/main" id="{DBCAFD6D-4C06-42D8-827B-770077AB4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7202" y="5366551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(5)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082D4C1C-C3A3-49D9-81A2-E768F59EB8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83338" y="4476750"/>
              <a:ext cx="114300" cy="1625600"/>
            </a:xfrm>
            <a:prstGeom prst="leftBrace">
              <a:avLst>
                <a:gd name="adj1" fmla="val 118519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Calibri" pitchFamily="34" charset="0"/>
              </a:endParaRP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40618500-5928-4971-A36C-ACEC8E31C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5855" y="4950311"/>
              <a:ext cx="1109706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i="1" dirty="0">
                  <a:latin typeface="Calibri" pitchFamily="34" charset="0"/>
                </a:rPr>
                <a:t>LAN2 frame</a:t>
              </a:r>
            </a:p>
          </p:txBody>
        </p:sp>
      </p:grpSp>
      <p:sp>
        <p:nvSpPr>
          <p:cNvPr id="46" name="Rectangle 43">
            <a:extLst>
              <a:ext uri="{FF2B5EF4-FFF2-40B4-BE49-F238E27FC236}">
                <a16:creationId xmlns:a16="http://schemas.microsoft.com/office/drawing/2014/main" id="{7A490935-BAE5-4B96-AAD1-554978C03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45" y="4846884"/>
            <a:ext cx="1428750" cy="457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software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FF027167-96D0-4A51-876C-957B9C18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45" y="3761034"/>
            <a:ext cx="609600" cy="457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adapter</a:t>
            </a: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5BFBBFE9-DC56-4A13-BB02-AB2924E9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495" y="3761034"/>
            <a:ext cx="609600" cy="457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adapter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47FAE501-91F3-4CE7-81D3-FB98C64F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2898" y="3394237"/>
            <a:ext cx="702821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500" i="1" dirty="0">
                <a:solidFill>
                  <a:srgbClr val="990000"/>
                </a:solidFill>
                <a:latin typeface="Calibri" pitchFamily="34" charset="0"/>
              </a:rPr>
              <a:t>Router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0C6F31-C97C-4E0F-9A54-4DD268C2833B}"/>
              </a:ext>
            </a:extLst>
          </p:cNvPr>
          <p:cNvGrpSpPr/>
          <p:nvPr/>
        </p:nvGrpSpPr>
        <p:grpSpPr>
          <a:xfrm>
            <a:off x="1256775" y="3634073"/>
            <a:ext cx="1568238" cy="253916"/>
            <a:chOff x="207716" y="4326523"/>
            <a:chExt cx="2090984" cy="338555"/>
          </a:xfrm>
        </p:grpSpPr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CBB1A2F-B4AD-48D4-B73F-7577C2570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54B77B8C-147E-402C-9C41-6E75555DC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4CED15AE-F62C-4C12-851D-6ABF78B2E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716" y="432652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(3)</a:t>
              </a: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B5F99843-6C64-4481-B8D4-92FC176CF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0" y="43815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FH1</a:t>
              </a:r>
            </a:p>
          </p:txBody>
        </p:sp>
      </p:grpSp>
      <p:sp>
        <p:nvSpPr>
          <p:cNvPr id="55" name="Line 50">
            <a:extLst>
              <a:ext uri="{FF2B5EF4-FFF2-40B4-BE49-F238E27FC236}">
                <a16:creationId xmlns:a16="http://schemas.microsoft.com/office/drawing/2014/main" id="{9896FA11-C6B3-4E1D-8ADD-46E56C893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95" y="2741860"/>
            <a:ext cx="0" cy="371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07A6D396-A764-4850-BFD2-B00BB2B61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95" y="1884609"/>
            <a:ext cx="0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BB74B-5544-48D1-A341-826AA771EF7D}"/>
              </a:ext>
            </a:extLst>
          </p:cNvPr>
          <p:cNvGrpSpPr/>
          <p:nvPr/>
        </p:nvGrpSpPr>
        <p:grpSpPr>
          <a:xfrm>
            <a:off x="1256776" y="2473141"/>
            <a:ext cx="1233846" cy="547046"/>
            <a:chOff x="206128" y="2778611"/>
            <a:chExt cx="1645129" cy="729395"/>
          </a:xfrm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D58C3ACC-B04D-48AF-90E6-41CDF4A8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32244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506130B6-918A-4932-9F32-EFB466400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32244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75F52168-0264-434B-8889-CB372D2AE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128" y="3169451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(2)</a:t>
              </a:r>
            </a:p>
          </p:txBody>
        </p:sp>
        <p:sp>
          <p:nvSpPr>
            <p:cNvPr id="62" name="AutoShape 39">
              <a:extLst>
                <a:ext uri="{FF2B5EF4-FFF2-40B4-BE49-F238E27FC236}">
                  <a16:creationId xmlns:a16="http://schemas.microsoft.com/office/drawing/2014/main" id="{EE945C1C-4896-4E4C-A5F8-7214A72247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96975" y="2489200"/>
              <a:ext cx="76200" cy="121920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Calibri" pitchFamily="34" charset="0"/>
              </a:endParaRPr>
            </a:p>
          </p:txBody>
        </p:sp>
        <p:sp>
          <p:nvSpPr>
            <p:cNvPr id="63" name="Text Box 40">
              <a:extLst>
                <a:ext uri="{FF2B5EF4-FFF2-40B4-BE49-F238E27FC236}">
                  <a16:creationId xmlns:a16="http://schemas.microsoft.com/office/drawing/2014/main" id="{43507832-2EC8-48D2-B399-741E8393F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169" y="2778611"/>
              <a:ext cx="1349088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i="1" dirty="0">
                  <a:latin typeface="Calibri" pitchFamily="34" charset="0"/>
                </a:rPr>
                <a:t>internet packet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753FBC-173F-4E00-B3CF-8634970FFE88}"/>
              </a:ext>
            </a:extLst>
          </p:cNvPr>
          <p:cNvGrpSpPr/>
          <p:nvPr/>
        </p:nvGrpSpPr>
        <p:grpSpPr>
          <a:xfrm>
            <a:off x="6149054" y="2776823"/>
            <a:ext cx="1217004" cy="253916"/>
            <a:chOff x="6748216" y="3126373"/>
            <a:chExt cx="1622672" cy="338555"/>
          </a:xfrm>
        </p:grpSpPr>
        <p:sp>
          <p:nvSpPr>
            <p:cNvPr id="67" name="Text Box 37">
              <a:extLst>
                <a:ext uri="{FF2B5EF4-FFF2-40B4-BE49-F238E27FC236}">
                  <a16:creationId xmlns:a16="http://schemas.microsoft.com/office/drawing/2014/main" id="{A82F4525-F8C4-4A93-8874-9A56F59B6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8216" y="312637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(7)</a:t>
              </a:r>
            </a:p>
          </p:txBody>
        </p:sp>
        <p:sp>
          <p:nvSpPr>
            <p:cNvPr id="68" name="Rectangle 54">
              <a:extLst>
                <a:ext uri="{FF2B5EF4-FFF2-40B4-BE49-F238E27FC236}">
                  <a16:creationId xmlns:a16="http://schemas.microsoft.com/office/drawing/2014/main" id="{D17155E6-EA18-4668-A014-932DEC5A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318135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69" name="Rectangle 55">
              <a:extLst>
                <a:ext uri="{FF2B5EF4-FFF2-40B4-BE49-F238E27FC236}">
                  <a16:creationId xmlns:a16="http://schemas.microsoft.com/office/drawing/2014/main" id="{58BA463A-F6E8-484B-8A24-FA1BE482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318135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</p:grpSp>
      <p:sp>
        <p:nvSpPr>
          <p:cNvPr id="71" name="Rectangle 57">
            <a:extLst>
              <a:ext uri="{FF2B5EF4-FFF2-40B4-BE49-F238E27FC236}">
                <a16:creationId xmlns:a16="http://schemas.microsoft.com/office/drawing/2014/main" id="{B34111CD-89F3-4D91-AB6E-50654635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264" y="2284659"/>
            <a:ext cx="609600" cy="457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software</a:t>
            </a:r>
          </a:p>
        </p:txBody>
      </p:sp>
      <p:sp>
        <p:nvSpPr>
          <p:cNvPr id="72" name="Rectangle 58">
            <a:extLst>
              <a:ext uri="{FF2B5EF4-FFF2-40B4-BE49-F238E27FC236}">
                <a16:creationId xmlns:a16="http://schemas.microsoft.com/office/drawing/2014/main" id="{F2BFD9E4-A87D-40BD-A7D7-FC7BB9DC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264" y="1417884"/>
            <a:ext cx="6096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server</a:t>
            </a:r>
          </a:p>
        </p:txBody>
      </p:sp>
      <p:sp>
        <p:nvSpPr>
          <p:cNvPr id="73" name="Rectangle 59">
            <a:extLst>
              <a:ext uri="{FF2B5EF4-FFF2-40B4-BE49-F238E27FC236}">
                <a16:creationId xmlns:a16="http://schemas.microsoft.com/office/drawing/2014/main" id="{48B95CE1-F3DC-4838-A302-773844E17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264" y="3122859"/>
            <a:ext cx="609600" cy="457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adapter</a:t>
            </a:r>
          </a:p>
        </p:txBody>
      </p:sp>
      <p:sp>
        <p:nvSpPr>
          <p:cNvPr id="74" name="Text Box 60">
            <a:extLst>
              <a:ext uri="{FF2B5EF4-FFF2-40B4-BE49-F238E27FC236}">
                <a16:creationId xmlns:a16="http://schemas.microsoft.com/office/drawing/2014/main" id="{BE071A46-AF41-4D74-BF89-21C022F5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605" y="1167958"/>
            <a:ext cx="639599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350" dirty="0">
                <a:latin typeface="Calibri" pitchFamily="34" charset="0"/>
              </a:rPr>
              <a:t>Host B</a:t>
            </a:r>
          </a:p>
        </p:txBody>
      </p:sp>
      <p:sp>
        <p:nvSpPr>
          <p:cNvPr id="75" name="Line 61">
            <a:extLst>
              <a:ext uri="{FF2B5EF4-FFF2-40B4-BE49-F238E27FC236}">
                <a16:creationId xmlns:a16="http://schemas.microsoft.com/office/drawing/2014/main" id="{DF6EDCA7-7A3D-4208-8A02-6886C76D8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1114" y="2741860"/>
            <a:ext cx="0" cy="371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76" name="Line 62">
            <a:extLst>
              <a:ext uri="{FF2B5EF4-FFF2-40B4-BE49-F238E27FC236}">
                <a16:creationId xmlns:a16="http://schemas.microsoft.com/office/drawing/2014/main" id="{F0BBCBC7-A6BD-4632-8D0B-70A6CFD13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1114" y="1884609"/>
            <a:ext cx="0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307669-4647-4A9A-B938-281C28090D00}"/>
              </a:ext>
            </a:extLst>
          </p:cNvPr>
          <p:cNvSpPr txBox="1"/>
          <p:nvPr/>
        </p:nvSpPr>
        <p:spPr>
          <a:xfrm>
            <a:off x="243619" y="4212717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itchFamily="34" charset="0"/>
              </a:rPr>
              <a:t>PH: Internet packet header</a:t>
            </a:r>
          </a:p>
          <a:p>
            <a:r>
              <a:rPr lang="en-US" sz="1200" dirty="0">
                <a:latin typeface="Calibri" pitchFamily="34" charset="0"/>
              </a:rPr>
              <a:t>FH: LAN frame header</a:t>
            </a:r>
          </a:p>
        </p:txBody>
      </p:sp>
      <p:sp>
        <p:nvSpPr>
          <p:cNvPr id="78" name="AutoShape 52">
            <a:extLst>
              <a:ext uri="{FF2B5EF4-FFF2-40B4-BE49-F238E27FC236}">
                <a16:creationId xmlns:a16="http://schemas.microsoft.com/office/drawing/2014/main" id="{EFE573C6-9282-480C-8994-CEEDA5CC6F9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2164721" y="2970201"/>
            <a:ext cx="57150" cy="1257300"/>
          </a:xfrm>
          <a:prstGeom prst="leftBrace">
            <a:avLst>
              <a:gd name="adj1" fmla="val 18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79" name="Text Box 53">
            <a:extLst>
              <a:ext uri="{FF2B5EF4-FFF2-40B4-BE49-F238E27FC236}">
                <a16:creationId xmlns:a16="http://schemas.microsoft.com/office/drawing/2014/main" id="{ECEF0B67-5A0F-4A4B-8DA7-23A601D5D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109" y="3327902"/>
            <a:ext cx="832280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050" i="1" dirty="0">
                <a:latin typeface="Calibri" pitchFamily="34" charset="0"/>
              </a:rPr>
              <a:t>LAN1 frame</a:t>
            </a:r>
          </a:p>
        </p:txBody>
      </p:sp>
    </p:spTree>
    <p:extLst>
      <p:ext uri="{BB962C8B-B14F-4D97-AF65-F5344CB8AC3E}">
        <p14:creationId xmlns:p14="http://schemas.microsoft.com/office/powerpoint/2010/main" val="83981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is not always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Wireless protocols don’t always split between layers cleanly</a:t>
            </a:r>
          </a:p>
          <a:p>
            <a:pPr lvl="1"/>
            <a:r>
              <a:rPr lang="en-US" sz="1800" dirty="0"/>
              <a:t>Usually explain parts of physical, data link, and possibly upper layers</a:t>
            </a:r>
          </a:p>
          <a:p>
            <a:r>
              <a:rPr lang="en-US" sz="2000" dirty="0"/>
              <a:t>Model still helps conceptualize stack-up though</a:t>
            </a:r>
          </a:p>
          <a:p>
            <a:pPr lvl="1"/>
            <a:r>
              <a:rPr lang="en-US" sz="1800" dirty="0"/>
              <a:t>Layering of some type still occurs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8" name="Picture 2" descr="Bluetooth Protocol Stack - MATLAB &amp; Simulink">
            <a:extLst>
              <a:ext uri="{FF2B5EF4-FFF2-40B4-BE49-F238E27FC236}">
                <a16:creationId xmlns:a16="http://schemas.microsoft.com/office/drawing/2014/main" id="{D70D401D-B0A6-46DF-B003-2D8703EB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698" y="2628949"/>
            <a:ext cx="4335379" cy="233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read vs. Zigbee – what's the difference? - Embedded processing -  Technical articles - TI E2E support forums">
            <a:extLst>
              <a:ext uri="{FF2B5EF4-FFF2-40B4-BE49-F238E27FC236}">
                <a16:creationId xmlns:a16="http://schemas.microsoft.com/office/drawing/2014/main" id="{633C8894-79FB-4551-8CB7-B686D4D68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5024" y="3344638"/>
            <a:ext cx="3890273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0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D52E-0D39-4A74-B5AC-35194A7E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for IoT (joke) (kind of)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1BAF-7672-4532-BAE9-F347CC6F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2A81A805-9D45-4996-AD10-7C008089A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2819" y="1314450"/>
            <a:ext cx="3113903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F7380F-DD31-45F4-9F92-7CD62AB2D4A2}"/>
              </a:ext>
            </a:extLst>
          </p:cNvPr>
          <p:cNvSpPr/>
          <p:nvPr/>
        </p:nvSpPr>
        <p:spPr>
          <a:xfrm>
            <a:off x="2990850" y="1857375"/>
            <a:ext cx="1543050" cy="1885950"/>
          </a:xfrm>
          <a:prstGeom prst="roundRect">
            <a:avLst>
              <a:gd name="adj" fmla="val 90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MQTT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191E7-6427-4D6D-BD54-EACF28F2F772}"/>
              </a:ext>
            </a:extLst>
          </p:cNvPr>
          <p:cNvSpPr txBox="1"/>
          <p:nvPr/>
        </p:nvSpPr>
        <p:spPr>
          <a:xfrm>
            <a:off x="5220071" y="3778837"/>
            <a:ext cx="35314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MQTT is a publish/subscribe message broker</a:t>
            </a:r>
          </a:p>
        </p:txBody>
      </p:sp>
    </p:spTree>
    <p:extLst>
      <p:ext uri="{BB962C8B-B14F-4D97-AF65-F5344CB8AC3E}">
        <p14:creationId xmlns:p14="http://schemas.microsoft.com/office/powerpoint/2010/main" val="321894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21921"/>
            <a:ext cx="8229599" cy="3699236"/>
          </a:xfrm>
        </p:spPr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endParaRPr lang="en-US" b="1" dirty="0"/>
          </a:p>
          <a:p>
            <a:r>
              <a:rPr lang="en-US" b="1" dirty="0"/>
              <a:t>Internet Architecture (“The Upper Layers”)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3436"/>
            <a:ext cx="8229599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7599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45AC-6F23-A0CB-012C-169D7A72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the network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0F56-7A24-7B45-7E61-91287E582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Pollev.com</a:t>
            </a:r>
            <a:r>
              <a:rPr lang="en-US" dirty="0"/>
              <a:t>/</a:t>
            </a:r>
            <a:r>
              <a:rPr lang="en-US" dirty="0" err="1"/>
              <a:t>wiot</a:t>
            </a:r>
            <a:endParaRPr lang="en-US" dirty="0"/>
          </a:p>
          <a:p>
            <a:r>
              <a:rPr lang="en-US" dirty="0"/>
              <a:t>application, link, network, physical,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7A8DE-189A-3767-A941-DFFCE6324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63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Internet: “</a:t>
            </a:r>
            <a:r>
              <a:rPr lang="en-US" altLang="ja-JP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network of networks”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Interconnected ISPs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6738892" y="2585084"/>
            <a:ext cx="843605" cy="100343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5455557" y="1655276"/>
            <a:ext cx="1302544" cy="988278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sz="1050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5404013" y="2752688"/>
            <a:ext cx="1094184" cy="700088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5784301" y="3798101"/>
            <a:ext cx="2309813" cy="1248966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sz="1050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6" y="1402096"/>
            <a:ext cx="109356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126" y="3429692"/>
            <a:ext cx="146673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182" y="4620582"/>
            <a:ext cx="1026243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7666610" y="2670405"/>
            <a:ext cx="954875" cy="145181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8128275" y="3231788"/>
            <a:ext cx="515545" cy="541161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8078379" y="2681378"/>
            <a:ext cx="445960" cy="486252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7155610" y="1622282"/>
            <a:ext cx="1123398" cy="103984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7070401" y="1674147"/>
            <a:ext cx="1468672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6959301" y="3044182"/>
            <a:ext cx="229312" cy="148385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6574622" y="2871689"/>
            <a:ext cx="780479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8188325" y="3794203"/>
            <a:ext cx="692818" cy="310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88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788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7547264" y="3456936"/>
            <a:ext cx="710451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  <a:endParaRPr lang="en-US" sz="75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5671679" y="1881244"/>
            <a:ext cx="2684150" cy="2730212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5560554" y="1704685"/>
            <a:ext cx="1432333" cy="703508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050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5601388" y="2803958"/>
            <a:ext cx="643304" cy="437823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050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8279959" y="2881254"/>
            <a:ext cx="388836" cy="90918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7697935" y="4265354"/>
            <a:ext cx="132894" cy="248125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35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66890" y="3985011"/>
            <a:ext cx="259223" cy="240227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6758101" y="4681769"/>
            <a:ext cx="232640" cy="230856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11734" y="4270685"/>
            <a:ext cx="259223" cy="240227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96680" y="4438383"/>
            <a:ext cx="259223" cy="240227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95349" y="4454488"/>
            <a:ext cx="259223" cy="240227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7235377" y="4797516"/>
            <a:ext cx="239448" cy="190034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7494656" y="4537181"/>
            <a:ext cx="128588" cy="261708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35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5710412" y="1866723"/>
            <a:ext cx="2655296" cy="2800300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0B1A3B8-3BA8-BE40-9467-4856BB566DE2}"/>
              </a:ext>
            </a:extLst>
          </p:cNvPr>
          <p:cNvGrpSpPr/>
          <p:nvPr/>
        </p:nvGrpSpPr>
        <p:grpSpPr>
          <a:xfrm>
            <a:off x="629701" y="2334841"/>
            <a:ext cx="4055535" cy="2783225"/>
            <a:chOff x="839601" y="2732122"/>
            <a:chExt cx="5407380" cy="3372748"/>
          </a:xfrm>
        </p:grpSpPr>
        <p:sp>
          <p:nvSpPr>
            <p:cNvPr id="609" name="Content Placeholder 2">
              <a:extLst>
                <a:ext uri="{FF2B5EF4-FFF2-40B4-BE49-F238E27FC236}">
                  <a16:creationId xmlns:a16="http://schemas.microsoft.com/office/drawing/2014/main" id="{2BC3B19B-09E2-1747-9154-87E1DFE72365}"/>
                </a:ext>
              </a:extLst>
            </p:cNvPr>
            <p:cNvSpPr txBox="1">
              <a:spLocks/>
            </p:cNvSpPr>
            <p:nvPr/>
          </p:nvSpPr>
          <p:spPr>
            <a:xfrm>
              <a:off x="839601" y="2732122"/>
              <a:ext cx="5394571" cy="1658665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75000"/>
              </a:pPr>
              <a:r>
                <a:rPr lang="en-US" altLang="en-US" sz="2100" i="1" dirty="0">
                  <a:solidFill>
                    <a:srgbClr val="CC0000"/>
                  </a:solidFill>
                  <a:ea typeface="ＭＳ Ｐゴシック" panose="020B0600070205080204" pitchFamily="34" charset="-128"/>
                  <a:cs typeface="Calibri" panose="020F0502020204030204" pitchFamily="34" charset="0"/>
                </a:rPr>
                <a:t>protocols</a:t>
              </a:r>
              <a:r>
                <a:rPr lang="en-US" altLang="en-US" sz="2100" dirty="0">
                  <a:solidFill>
                    <a:srgbClr val="FF0000"/>
                  </a:solidFill>
                  <a:ea typeface="ＭＳ Ｐゴシック" panose="020B0600070205080204" pitchFamily="34" charset="-128"/>
                  <a:cs typeface="Calibri" panose="020F0502020204030204" pitchFamily="34" charset="0"/>
                </a:rPr>
                <a:t> </a:t>
              </a:r>
              <a:r>
                <a:rPr lang="en-US" altLang="en-US" sz="2100" dirty="0">
                  <a:ea typeface="ＭＳ Ｐゴシック" panose="020B0600070205080204" pitchFamily="34" charset="-128"/>
                  <a:cs typeface="Calibri" panose="020F0502020204030204" pitchFamily="34" charset="0"/>
                </a:rPr>
                <a:t>are </a:t>
              </a:r>
              <a:r>
                <a:rPr lang="en-US" altLang="en-US" sz="2100" i="1" dirty="0">
                  <a:ea typeface="ＭＳ Ｐゴシック" panose="020B0600070205080204" pitchFamily="34" charset="-128"/>
                  <a:cs typeface="Calibri" panose="020F0502020204030204" pitchFamily="34" charset="0"/>
                </a:rPr>
                <a:t>everywhere</a:t>
              </a:r>
            </a:p>
            <a:p>
              <a:pPr lvl="1">
                <a:buSzPct val="75000"/>
              </a:pPr>
              <a:r>
                <a:rPr lang="en-US" altLang="en-US" sz="1800" dirty="0">
                  <a:ea typeface="ＭＳ Ｐゴシック" panose="020B0600070205080204" pitchFamily="34" charset="-128"/>
                  <a:cs typeface="Calibri" panose="020F0502020204030204" pitchFamily="34" charset="0"/>
                </a:rPr>
                <a:t>control sending, receiving of messages</a:t>
              </a:r>
            </a:p>
            <a:p>
              <a:pPr lvl="1"/>
              <a:r>
                <a:rPr lang="en-US" altLang="en-US" sz="1800" dirty="0">
                  <a:ea typeface="Arial" panose="020B0604020202020204" pitchFamily="34" charset="0"/>
                  <a:cs typeface="Calibri" panose="020F0502020204030204" pitchFamily="34" charset="0"/>
                </a:rPr>
                <a:t>e.g., HTTP (Web), streaming video, Skype, TCP, IP, </a:t>
              </a:r>
              <a:r>
                <a:rPr lang="en-US" altLang="en-US" sz="1800" dirty="0" err="1">
                  <a:ea typeface="Arial" panose="020B0604020202020204" pitchFamily="34" charset="0"/>
                  <a:cs typeface="Calibri" panose="020F0502020204030204" pitchFamily="34" charset="0"/>
                </a:rPr>
                <a:t>WiFi</a:t>
              </a:r>
              <a:r>
                <a:rPr lang="en-US" altLang="en-US" sz="1800" dirty="0">
                  <a:ea typeface="Arial" panose="020B0604020202020204" pitchFamily="34" charset="0"/>
                  <a:cs typeface="Calibri" panose="020F0502020204030204" pitchFamily="34" charset="0"/>
                </a:rPr>
                <a:t>, 4G, Ethernet</a:t>
              </a:r>
              <a:endParaRPr lang="en-US" altLang="en-US" sz="2100" dirty="0">
                <a:ea typeface="Arial" panose="020B0604020202020204" pitchFamily="34" charset="0"/>
                <a:cs typeface="Calibri" panose="020F0502020204030204" pitchFamily="34" charset="0"/>
              </a:endParaRPr>
            </a:p>
            <a:p>
              <a:pPr marL="0" indent="0">
                <a:buNone/>
              </a:pPr>
              <a:endParaRPr lang="en-US" sz="2100" dirty="0"/>
            </a:p>
          </p:txBody>
        </p:sp>
        <p:sp>
          <p:nvSpPr>
            <p:cNvPr id="610" name="Content Placeholder 2">
              <a:extLst>
                <a:ext uri="{FF2B5EF4-FFF2-40B4-BE49-F238E27FC236}">
                  <a16:creationId xmlns:a16="http://schemas.microsoft.com/office/drawing/2014/main" id="{E555BFB4-FB8B-A747-972A-566DF9A79370}"/>
                </a:ext>
              </a:extLst>
            </p:cNvPr>
            <p:cNvSpPr txBox="1">
              <a:spLocks/>
            </p:cNvSpPr>
            <p:nvPr/>
          </p:nvSpPr>
          <p:spPr>
            <a:xfrm>
              <a:off x="852410" y="4406766"/>
              <a:ext cx="5394571" cy="1698104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75000"/>
              </a:pPr>
              <a:r>
                <a:rPr lang="en-US" altLang="en-US" sz="2100" i="1" dirty="0">
                  <a:solidFill>
                    <a:srgbClr val="C00000"/>
                  </a:solidFill>
                  <a:ea typeface="ＭＳ Ｐゴシック" panose="020B0600070205080204" pitchFamily="34" charset="-128"/>
                  <a:cs typeface="Calibri" panose="020F0502020204030204" pitchFamily="34" charset="0"/>
                </a:rPr>
                <a:t>Internet  standards</a:t>
              </a:r>
            </a:p>
            <a:p>
              <a:pPr lvl="1"/>
              <a:r>
                <a:rPr lang="en-US" altLang="en-US" sz="1800" dirty="0">
                  <a:ea typeface="Arial" panose="020B0604020202020204" pitchFamily="34" charset="0"/>
                  <a:cs typeface="Calibri" panose="020F0502020204030204" pitchFamily="34" charset="0"/>
                </a:rPr>
                <a:t>RFC: Request for Comments</a:t>
              </a:r>
            </a:p>
            <a:p>
              <a:pPr lvl="1"/>
              <a:r>
                <a:rPr lang="en-US" altLang="en-US" sz="1800" dirty="0">
                  <a:ea typeface="Arial" panose="020B0604020202020204" pitchFamily="34" charset="0"/>
                  <a:cs typeface="Calibri" panose="020F0502020204030204" pitchFamily="34" charset="0"/>
                </a:rPr>
                <a:t>IETF: Internet Engineering Task Force</a:t>
              </a:r>
            </a:p>
            <a:p>
              <a:pPr marL="0" indent="0">
                <a:buNone/>
              </a:pPr>
              <a:endParaRPr lang="en-US" sz="21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538D7F-D092-0B46-9D93-497135430F9C}"/>
              </a:ext>
            </a:extLst>
          </p:cNvPr>
          <p:cNvGrpSpPr/>
          <p:nvPr/>
        </p:nvGrpSpPr>
        <p:grpSpPr>
          <a:xfrm>
            <a:off x="5145243" y="4007403"/>
            <a:ext cx="1160744" cy="389051"/>
            <a:chOff x="6860324" y="4962204"/>
            <a:chExt cx="1547658" cy="5187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A2A64-0E06-F545-9FC0-961CFBCC8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8718" y="5327774"/>
              <a:ext cx="439264" cy="15316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BBA3E-BB93-084A-B9DE-C031B991FC2B}"/>
                </a:ext>
              </a:extLst>
            </p:cNvPr>
            <p:cNvSpPr txBox="1"/>
            <p:nvPr/>
          </p:nvSpPr>
          <p:spPr>
            <a:xfrm>
              <a:off x="6860324" y="4962204"/>
              <a:ext cx="1019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Ethernet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38A1FD-ACE2-5F42-9B08-5B2D9CEBC672}"/>
                </a:ext>
              </a:extLst>
            </p:cNvPr>
            <p:cNvCxnSpPr>
              <a:cxnSpLocks/>
            </p:cNvCxnSpPr>
            <p:nvPr/>
          </p:nvCxnSpPr>
          <p:spPr>
            <a:xfrm>
              <a:off x="7704138" y="5144424"/>
              <a:ext cx="470403" cy="216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91E281-A56A-C34A-A030-5A236D4E586A}"/>
              </a:ext>
            </a:extLst>
          </p:cNvPr>
          <p:cNvGrpSpPr/>
          <p:nvPr/>
        </p:nvGrpSpPr>
        <p:grpSpPr>
          <a:xfrm>
            <a:off x="5672040" y="3059549"/>
            <a:ext cx="2692177" cy="1028893"/>
            <a:chOff x="7562720" y="3668418"/>
            <a:chExt cx="3589569" cy="1371857"/>
          </a:xfrm>
        </p:grpSpPr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45AD7D7E-22F3-B04F-B8D9-3DB14B4EB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1E2ACEB7-973B-E046-843B-EB2B7621639C}"/>
                </a:ext>
              </a:extLst>
            </p:cNvPr>
            <p:cNvSpPr txBox="1"/>
            <p:nvPr/>
          </p:nvSpPr>
          <p:spPr>
            <a:xfrm>
              <a:off x="7562720" y="4539626"/>
              <a:ext cx="782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HTTP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37BB92CD-AD73-F344-953E-3EFDD2781945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BE2CBD-8554-CF42-81E0-EE46D8DE60ED}"/>
              </a:ext>
            </a:extLst>
          </p:cNvPr>
          <p:cNvGrpSpPr/>
          <p:nvPr/>
        </p:nvGrpSpPr>
        <p:grpSpPr>
          <a:xfrm>
            <a:off x="4778414" y="2376401"/>
            <a:ext cx="953472" cy="497844"/>
            <a:chOff x="6371219" y="2787535"/>
            <a:chExt cx="1271296" cy="663792"/>
          </a:xfrm>
        </p:grpSpPr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DE526F1B-649C-344E-8FAB-A9478EF8DA65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B4A890F6-DD55-B341-BDF4-AF2E70A3CC15}"/>
                </a:ext>
              </a:extLst>
            </p:cNvPr>
            <p:cNvSpPr txBox="1"/>
            <p:nvPr/>
          </p:nvSpPr>
          <p:spPr>
            <a:xfrm>
              <a:off x="6371219" y="2944679"/>
              <a:ext cx="814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Skype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67D0F28-333C-D24F-9D2D-61124A38416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FD6F349B-89A1-1F4D-9830-6378C687F92A}"/>
              </a:ext>
            </a:extLst>
          </p:cNvPr>
          <p:cNvGrpSpPr/>
          <p:nvPr/>
        </p:nvGrpSpPr>
        <p:grpSpPr>
          <a:xfrm>
            <a:off x="7001684" y="2398033"/>
            <a:ext cx="506990" cy="414193"/>
            <a:chOff x="6710761" y="2934593"/>
            <a:chExt cx="675986" cy="552257"/>
          </a:xfrm>
        </p:grpSpPr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38988E68-C8D7-1041-AEC2-7701BE5D1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556" y="2978118"/>
              <a:ext cx="302191" cy="50873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A6C4F23A-36F1-5E47-94EF-BAE3479A332E}"/>
                </a:ext>
              </a:extLst>
            </p:cNvPr>
            <p:cNvSpPr txBox="1"/>
            <p:nvPr/>
          </p:nvSpPr>
          <p:spPr>
            <a:xfrm>
              <a:off x="6710761" y="2934593"/>
              <a:ext cx="440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IP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40A312C7-3E2E-8F40-B008-F9AB8292FEA3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2622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A0B59F70-E34B-7A47-8095-6CB4A425440B}"/>
              </a:ext>
            </a:extLst>
          </p:cNvPr>
          <p:cNvGrpSpPr/>
          <p:nvPr/>
        </p:nvGrpSpPr>
        <p:grpSpPr>
          <a:xfrm>
            <a:off x="6798730" y="4559117"/>
            <a:ext cx="492443" cy="718957"/>
            <a:chOff x="6934147" y="3177198"/>
            <a:chExt cx="656591" cy="958608"/>
          </a:xfrm>
        </p:grpSpPr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7CF95D26-9671-0C42-8E8C-4CE179CE7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27" y="3177198"/>
              <a:ext cx="204850" cy="289979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99BE214C-A081-5541-8D5F-AB06808F8378}"/>
                </a:ext>
              </a:extLst>
            </p:cNvPr>
            <p:cNvSpPr txBox="1"/>
            <p:nvPr/>
          </p:nvSpPr>
          <p:spPr>
            <a:xfrm>
              <a:off x="6934147" y="3766474"/>
              <a:ext cx="656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>
                  <a:solidFill>
                    <a:srgbClr val="C00000"/>
                  </a:solidFill>
                </a:rPr>
                <a:t>WiFi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8DD32BFA-CE2F-B048-B320-A046B7A40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890" y="3377014"/>
              <a:ext cx="1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965E68E-3EF0-9445-A466-1B0BCA9A0A95}"/>
              </a:ext>
            </a:extLst>
          </p:cNvPr>
          <p:cNvGrpSpPr/>
          <p:nvPr/>
        </p:nvGrpSpPr>
        <p:grpSpPr>
          <a:xfrm>
            <a:off x="6172198" y="1489098"/>
            <a:ext cx="863432" cy="503525"/>
            <a:chOff x="7375489" y="2684454"/>
            <a:chExt cx="1151243" cy="671367"/>
          </a:xfrm>
        </p:grpSpPr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70102BD4-D7CF-EA44-B451-F173BE4D5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89" y="3222818"/>
              <a:ext cx="628291" cy="133003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C50489E1-DD07-B045-9B42-9681020DCB49}"/>
                </a:ext>
              </a:extLst>
            </p:cNvPr>
            <p:cNvSpPr txBox="1"/>
            <p:nvPr/>
          </p:nvSpPr>
          <p:spPr>
            <a:xfrm>
              <a:off x="8006932" y="2684454"/>
              <a:ext cx="519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4G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B8E874C-0A2E-C546-9A26-12BBEB875B0D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V="1">
              <a:off x="7620426" y="2864310"/>
              <a:ext cx="430426" cy="4489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9278791A-6408-FE49-97C8-366AE865D0FC}"/>
              </a:ext>
            </a:extLst>
          </p:cNvPr>
          <p:cNvGrpSpPr/>
          <p:nvPr/>
        </p:nvGrpSpPr>
        <p:grpSpPr>
          <a:xfrm>
            <a:off x="7863407" y="3693463"/>
            <a:ext cx="900750" cy="970077"/>
            <a:chOff x="6559961" y="3177198"/>
            <a:chExt cx="1201000" cy="1293436"/>
          </a:xfrm>
        </p:grpSpPr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4518172-05CD-6E4B-96A3-5AE490F5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9961" y="3177198"/>
              <a:ext cx="736416" cy="89440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9" name="TextBox 648">
              <a:extLst>
                <a:ext uri="{FF2B5EF4-FFF2-40B4-BE49-F238E27FC236}">
                  <a16:creationId xmlns:a16="http://schemas.microsoft.com/office/drawing/2014/main" id="{4B6916C7-17C2-0043-9CA5-2291C94B8E33}"/>
                </a:ext>
              </a:extLst>
            </p:cNvPr>
            <p:cNvSpPr txBox="1"/>
            <p:nvPr/>
          </p:nvSpPr>
          <p:spPr>
            <a:xfrm>
              <a:off x="7104370" y="4101302"/>
              <a:ext cx="656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TCP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335A84F3-D0D9-FA40-8F7D-57F594BAB3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789" y="3709511"/>
              <a:ext cx="297918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64A443-9918-5240-B7CC-82287B806A53}"/>
              </a:ext>
            </a:extLst>
          </p:cNvPr>
          <p:cNvGrpSpPr/>
          <p:nvPr/>
        </p:nvGrpSpPr>
        <p:grpSpPr>
          <a:xfrm>
            <a:off x="6914092" y="2031591"/>
            <a:ext cx="2048644" cy="769099"/>
            <a:chOff x="9218788" y="2327787"/>
            <a:chExt cx="2731525" cy="1025465"/>
          </a:xfrm>
        </p:grpSpPr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77901D56-40A9-044D-A6DB-ADD17E4B4B0E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AAECF4C4-245B-3B4F-935D-656C1B7C4318}"/>
                </a:ext>
              </a:extLst>
            </p:cNvPr>
            <p:cNvSpPr txBox="1"/>
            <p:nvPr/>
          </p:nvSpPr>
          <p:spPr>
            <a:xfrm>
              <a:off x="10772213" y="2684298"/>
              <a:ext cx="117810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200" i="1" dirty="0">
                  <a:solidFill>
                    <a:srgbClr val="C00000"/>
                  </a:solidFill>
                </a:rPr>
                <a:t>video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89160B6B-CFAC-0C4E-AFB5-940C8EF68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7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7CEBCF-6BA6-0A0F-163D-8870EA57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FFF3D-40E2-9823-3FA3-F3B65703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D8D896-F4FD-C316-0FD9-791DE668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" t="1477" b="-1"/>
          <a:stretch/>
        </p:blipFill>
        <p:spPr>
          <a:xfrm>
            <a:off x="0" y="689335"/>
            <a:ext cx="9138314" cy="43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7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FAF1-380E-4CB2-ABB5-19264DD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458E-CCB8-40F7-9465-06E77FD4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Most famous example of a network</a:t>
            </a:r>
          </a:p>
          <a:p>
            <a:endParaRPr lang="en-US" dirty="0"/>
          </a:p>
          <a:p>
            <a:r>
              <a:rPr lang="en-US" dirty="0"/>
              <a:t>Based on the TCP/IP protocol family</a:t>
            </a:r>
          </a:p>
          <a:p>
            <a:pPr lvl="1"/>
            <a:r>
              <a:rPr lang="en-US" dirty="0"/>
              <a:t>Network Layer</a:t>
            </a:r>
          </a:p>
          <a:p>
            <a:pPr lvl="2"/>
            <a:r>
              <a:rPr lang="en-US" b="1" dirty="0"/>
              <a:t>IP</a:t>
            </a:r>
            <a:r>
              <a:rPr lang="en-US" dirty="0"/>
              <a:t> (Internet Protocol)</a:t>
            </a:r>
          </a:p>
          <a:p>
            <a:pPr lvl="3"/>
            <a:r>
              <a:rPr lang="en-US" dirty="0"/>
              <a:t>Provides a </a:t>
            </a:r>
            <a:r>
              <a:rPr lang="en-US" i="1" dirty="0"/>
              <a:t>naming scheme </a:t>
            </a:r>
            <a:r>
              <a:rPr lang="en-US" dirty="0"/>
              <a:t>and unreliable </a:t>
            </a:r>
            <a:r>
              <a:rPr lang="en-US" i="1" dirty="0"/>
              <a:t>delivery of packets </a:t>
            </a:r>
            <a:r>
              <a:rPr lang="en-US" dirty="0"/>
              <a:t>from </a:t>
            </a:r>
            <a:r>
              <a:rPr lang="en-US" b="1" dirty="0"/>
              <a:t>host-to-host</a:t>
            </a:r>
          </a:p>
          <a:p>
            <a:pPr lvl="1"/>
            <a:r>
              <a:rPr lang="en-US" dirty="0"/>
              <a:t>Transport Layer</a:t>
            </a:r>
          </a:p>
          <a:p>
            <a:pPr lvl="2"/>
            <a:r>
              <a:rPr lang="en-US" b="1" dirty="0"/>
              <a:t>UDP</a:t>
            </a:r>
            <a:r>
              <a:rPr lang="en-US" dirty="0"/>
              <a:t> (Unreliable Datagram Protocol)</a:t>
            </a:r>
          </a:p>
          <a:p>
            <a:pPr lvl="3"/>
            <a:r>
              <a:rPr lang="en-US" dirty="0"/>
              <a:t>Uses IP to provide </a:t>
            </a:r>
            <a:r>
              <a:rPr lang="en-US" i="1" dirty="0"/>
              <a:t>unreliable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r>
              <a:rPr lang="en-US" b="1" dirty="0"/>
              <a:t>TCP</a:t>
            </a:r>
            <a:r>
              <a:rPr lang="en-US" dirty="0"/>
              <a:t> (Transmission Control Protocol)</a:t>
            </a:r>
          </a:p>
          <a:p>
            <a:pPr lvl="3"/>
            <a:r>
              <a:rPr lang="en-US" dirty="0"/>
              <a:t>Uses IP to provide </a:t>
            </a:r>
            <a:r>
              <a:rPr lang="en-US" i="1" dirty="0"/>
              <a:t>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endParaRPr lang="en-US" dirty="0"/>
          </a:p>
          <a:p>
            <a:r>
              <a:rPr lang="en-US" dirty="0"/>
              <a:t>Accessed via a mix of Unix file I/O and the </a:t>
            </a:r>
            <a:r>
              <a:rPr lang="en-US" b="1" dirty="0"/>
              <a:t>sockets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FFE3-7297-4499-B80B-AD4E1C23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37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609" name="Rectangle 3">
            <a:extLst>
              <a:ext uri="{FF2B5EF4-FFF2-40B4-BE49-F238E27FC236}">
                <a16:creationId xmlns:a16="http://schemas.microsoft.com/office/drawing/2014/main" id="{206E5658-AD06-5B45-9559-3CE607888606}"/>
              </a:ext>
            </a:extLst>
          </p:cNvPr>
          <p:cNvSpPr txBox="1">
            <a:spLocks noChangeArrowheads="1"/>
          </p:cNvSpPr>
          <p:nvPr/>
        </p:nvSpPr>
        <p:spPr>
          <a:xfrm>
            <a:off x="633152" y="1403317"/>
            <a:ext cx="2686050" cy="3486150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Human protocols:</a:t>
            </a:r>
          </a:p>
          <a:p>
            <a:pPr marL="261938" indent="-165497">
              <a:buSzPct val="75000"/>
            </a:pPr>
            <a:r>
              <a:rPr lang="en-US" altLang="ja-JP" sz="1800" dirty="0">
                <a:ea typeface="ＭＳ Ｐゴシック" panose="020B0600070205080204" pitchFamily="34" charset="-128"/>
              </a:rPr>
              <a:t>“what’s the time?”</a:t>
            </a:r>
          </a:p>
          <a:p>
            <a:pPr marL="261938" indent="-165497">
              <a:buSzPct val="75000"/>
            </a:pPr>
            <a:r>
              <a:rPr lang="en-US" altLang="ja-JP" sz="1800" dirty="0">
                <a:ea typeface="ＭＳ Ｐゴシック" panose="020B0600070205080204" pitchFamily="34" charset="-128"/>
              </a:rPr>
              <a:t>“I have a question”</a:t>
            </a:r>
          </a:p>
          <a:p>
            <a:pPr marL="261938" indent="-165497">
              <a:buSzPct val="75000"/>
            </a:pPr>
            <a:r>
              <a:rPr lang="en-US" altLang="en-US" sz="1800" dirty="0">
                <a:ea typeface="ＭＳ Ｐゴシック" panose="020B0600070205080204" pitchFamily="34" charset="-128"/>
              </a:rPr>
              <a:t>introductions</a:t>
            </a:r>
            <a:endParaRPr lang="en-US" altLang="en-US" sz="21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500" dirty="0">
              <a:ea typeface="Arial" panose="020B0604020202020204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… specific messages sent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… specific actions taken when message received, or other events</a:t>
            </a:r>
          </a:p>
        </p:txBody>
      </p:sp>
      <p:sp>
        <p:nvSpPr>
          <p:cNvPr id="610" name="Rectangle 4">
            <a:extLst>
              <a:ext uri="{FF2B5EF4-FFF2-40B4-BE49-F238E27FC236}">
                <a16:creationId xmlns:a16="http://schemas.microsoft.com/office/drawing/2014/main" id="{9D396FB4-4702-8A46-BFF5-B81AA58972AF}"/>
              </a:ext>
            </a:extLst>
          </p:cNvPr>
          <p:cNvSpPr txBox="1">
            <a:spLocks noChangeArrowheads="1"/>
          </p:cNvSpPr>
          <p:nvPr/>
        </p:nvSpPr>
        <p:spPr>
          <a:xfrm>
            <a:off x="3886630" y="1410853"/>
            <a:ext cx="4335329" cy="194310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protocols:</a:t>
            </a:r>
          </a:p>
          <a:p>
            <a:pPr marL="261938" indent="-165497">
              <a:buSzPct val="75000"/>
            </a:pPr>
            <a:r>
              <a:rPr lang="en-US" altLang="en-US" sz="18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computers (devices) rather than humans</a:t>
            </a:r>
          </a:p>
          <a:p>
            <a:pPr marL="261938" indent="-165497">
              <a:buSzPct val="75000"/>
            </a:pPr>
            <a:r>
              <a:rPr lang="en-US" altLang="en-US" sz="18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 communication activity in Internet governed by protocols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53E871-92D8-754E-98DE-E8454C077808}"/>
              </a:ext>
            </a:extLst>
          </p:cNvPr>
          <p:cNvGrpSpPr/>
          <p:nvPr/>
        </p:nvGrpSpPr>
        <p:grpSpPr>
          <a:xfrm>
            <a:off x="3894166" y="3067233"/>
            <a:ext cx="4395617" cy="1926440"/>
            <a:chOff x="5573361" y="3999310"/>
            <a:chExt cx="5860823" cy="2568587"/>
          </a:xfrm>
        </p:grpSpPr>
        <p:sp>
          <p:nvSpPr>
            <p:cNvPr id="612" name="Rectangle 5">
              <a:extLst>
                <a:ext uri="{FF2B5EF4-FFF2-40B4-BE49-F238E27FC236}">
                  <a16:creationId xmlns:a16="http://schemas.microsoft.com/office/drawing/2014/main" id="{638623C1-C1BD-AA44-B5D3-D4E898177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altLang="en-US" sz="2100" i="1" dirty="0">
                  <a:solidFill>
                    <a:srgbClr val="CC0000"/>
                  </a:solidFill>
                  <a:latin typeface="+mn-lt"/>
                </a:rPr>
                <a:t>Protocols</a:t>
              </a:r>
              <a:r>
                <a:rPr lang="en-US" altLang="en-US" sz="2100" i="1" dirty="0">
                  <a:latin typeface="+mn-lt"/>
                </a:rPr>
                <a:t> define the </a:t>
              </a:r>
              <a:r>
                <a:rPr lang="en-US" altLang="en-US" sz="2100" i="1" dirty="0">
                  <a:solidFill>
                    <a:srgbClr val="CC0000"/>
                  </a:solidFill>
                  <a:latin typeface="+mn-lt"/>
                </a:rPr>
                <a:t>format</a:t>
              </a:r>
              <a:r>
                <a:rPr lang="en-US" altLang="en-US" sz="2100" i="1" dirty="0">
                  <a:latin typeface="+mn-lt"/>
                </a:rPr>
                <a:t>, </a:t>
              </a:r>
              <a:r>
                <a:rPr lang="en-US" altLang="en-US" sz="2100" i="1" dirty="0">
                  <a:solidFill>
                    <a:srgbClr val="CC0000"/>
                  </a:solidFill>
                  <a:latin typeface="+mn-lt"/>
                </a:rPr>
                <a:t>order</a:t>
              </a:r>
              <a:r>
                <a:rPr lang="en-US" altLang="en-US" sz="2100" i="1" dirty="0">
                  <a:latin typeface="+mn-lt"/>
                </a:rPr>
                <a:t> of </a:t>
              </a:r>
              <a:r>
                <a:rPr lang="en-US" altLang="en-US" sz="2100" i="1" dirty="0">
                  <a:solidFill>
                    <a:srgbClr val="CC0000"/>
                  </a:solidFill>
                  <a:latin typeface="+mn-lt"/>
                </a:rPr>
                <a:t>messages sent and received</a:t>
              </a:r>
              <a:r>
                <a:rPr lang="en-US" altLang="en-US" sz="2100" i="1" dirty="0">
                  <a:latin typeface="+mn-lt"/>
                </a:rPr>
                <a:t> among network entities, and </a:t>
              </a:r>
              <a:r>
                <a:rPr lang="en-US" altLang="en-US" sz="2100" i="1" dirty="0">
                  <a:solidFill>
                    <a:srgbClr val="CC0000"/>
                  </a:solidFill>
                  <a:latin typeface="+mn-lt"/>
                </a:rPr>
                <a:t>actions taken</a:t>
              </a:r>
              <a:r>
                <a:rPr lang="en-US" altLang="en-US" sz="2100" i="1" dirty="0">
                  <a:latin typeface="+mn-lt"/>
                </a:rPr>
                <a:t> on msg transmission, receipt</a:t>
              </a:r>
              <a:r>
                <a:rPr lang="en-US" altLang="en-US" sz="1800" i="1" dirty="0">
                  <a:solidFill>
                    <a:srgbClr val="FF0000"/>
                  </a:solidFill>
                  <a:latin typeface="+mn-lt"/>
                </a:rPr>
                <a:t> </a:t>
              </a:r>
            </a:p>
          </p:txBody>
        </p:sp>
        <p:sp>
          <p:nvSpPr>
            <p:cNvPr id="613" name="Rectangle 6">
              <a:extLst>
                <a:ext uri="{FF2B5EF4-FFF2-40B4-BE49-F238E27FC236}">
                  <a16:creationId xmlns:a16="http://schemas.microsoft.com/office/drawing/2014/main" id="{4BB2FBA9-962F-5D48-9F9D-959DBE62A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745" y="3999310"/>
              <a:ext cx="5780439" cy="2362200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AD905A-42E2-4695-8428-9C5E646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and software organization of an Internet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0987F-F441-4870-A211-44624013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33D344E5-A3E2-46F9-B0B3-1319DAEA8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801" y="1828800"/>
            <a:ext cx="1085850" cy="21145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36062F1-9855-481C-ACDD-D54B80476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976" y="1828800"/>
            <a:ext cx="1085850" cy="21145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C28074-CF49-4BDA-A449-2DFC37C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0477" y="2628900"/>
            <a:ext cx="963215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TCP/IP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6ACD71-F529-4200-A6FE-113912C12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6251" y="2343150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478BA878-84D7-4237-895F-9F97789B2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6251" y="3086100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79664EE-6218-4300-8449-F999018B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0477" y="1885950"/>
            <a:ext cx="963215" cy="4572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Client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E575ABE-B44B-47EF-87E9-F03B4A701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0477" y="3371850"/>
            <a:ext cx="963215" cy="457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350" dirty="0">
                <a:latin typeface="Calibri" pitchFamily="34" charset="0"/>
              </a:rPr>
              <a:t>adapter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375BA134-AB85-453B-8A22-56449101B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6252" y="3829050"/>
            <a:ext cx="9525" cy="32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A0352CC4-4580-4F8E-A0F1-E1E46873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752" y="4152900"/>
            <a:ext cx="4086225" cy="2667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Global IP Internet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AC8AFE0-6E37-4C02-8916-BB5A1523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127" y="2628900"/>
            <a:ext cx="963215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TCP/IP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13A84396-92D1-47FB-BE7C-FEF927B4F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9476" y="2343150"/>
            <a:ext cx="119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176DB15D-957D-4397-806D-6B2636F38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9476" y="3086100"/>
            <a:ext cx="119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75A0A59-C83B-49D9-A9EF-18476052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127" y="1885950"/>
            <a:ext cx="963215" cy="4572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Server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5B8A8EA-48AF-4236-9FDC-E29C456BC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127" y="3371850"/>
            <a:ext cx="963215" cy="457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350" dirty="0">
                <a:latin typeface="Calibri" pitchFamily="34" charset="0"/>
              </a:rPr>
              <a:t>adapter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FB29F38D-C654-4340-9C43-89F39AC17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9476" y="3829051"/>
            <a:ext cx="0" cy="314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7E87EC0F-382D-4813-B3CC-C99FEB065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6686" y="1548544"/>
            <a:ext cx="1674626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500" dirty="0">
                <a:latin typeface="Calibri" pitchFamily="34" charset="0"/>
              </a:rPr>
              <a:t>Internet client host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1E33EEC9-1C3E-4AF6-9B4A-B2AA3B83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432" y="1548544"/>
            <a:ext cx="1732462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500" dirty="0">
                <a:latin typeface="Calibri" pitchFamily="34" charset="0"/>
              </a:rPr>
              <a:t>Internet server host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A2575CD-85DA-4071-A385-A5FC1F7B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666" y="2204491"/>
            <a:ext cx="1524777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1500" dirty="0">
                <a:latin typeface="Calibri" pitchFamily="34" charset="0"/>
              </a:rPr>
              <a:t>Sockets interface</a:t>
            </a:r>
          </a:p>
          <a:p>
            <a:pPr algn="r"/>
            <a:r>
              <a:rPr lang="en-US" sz="1500" dirty="0">
                <a:latin typeface="Calibri" pitchFamily="34" charset="0"/>
              </a:rPr>
              <a:t>(system calls)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6DC8695-2EEB-4E8D-89F7-8B0E78C7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877" y="2946250"/>
            <a:ext cx="1687706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1500" dirty="0">
                <a:latin typeface="Calibri" pitchFamily="34" charset="0"/>
              </a:rPr>
              <a:t>Hardware interface</a:t>
            </a:r>
          </a:p>
          <a:p>
            <a:pPr algn="r"/>
            <a:r>
              <a:rPr lang="en-US" sz="1500" dirty="0">
                <a:latin typeface="Calibri" pitchFamily="34" charset="0"/>
              </a:rPr>
              <a:t>(interrupts)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4C857A99-B87D-4C22-98AC-4C907D8C0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147" y="1954547"/>
            <a:ext cx="968535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User code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E10A1F50-7F43-4B14-955F-053FD54B4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147" y="2696306"/>
            <a:ext cx="1107739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Kernel code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4F50E5D9-C398-4AF2-88D1-45F61DB29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147" y="3336036"/>
            <a:ext cx="1233351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Hardware</a:t>
            </a:r>
          </a:p>
          <a:p>
            <a:r>
              <a:rPr lang="en-US" sz="1500" dirty="0">
                <a:latin typeface="Calibri" pitchFamily="34" charset="0"/>
              </a:rPr>
              <a:t>and firmware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E63E74F8-07AE-4B11-8831-9AA70D9FD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1877" y="2466975"/>
            <a:ext cx="1476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1A4CE753-A98B-4D27-AB22-E4C7315B6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2352" y="3219450"/>
            <a:ext cx="1476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6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>
              <a:buFont typeface="+mj-lt"/>
              <a:buAutoNum type="arabicPeriod"/>
            </a:pPr>
            <a:r>
              <a:rPr lang="en-US" sz="2000" dirty="0"/>
              <a:t>Hosts are mapped to a set of 32-bit </a:t>
            </a:r>
            <a:r>
              <a:rPr lang="en-US" sz="2000" b="1" dirty="0"/>
              <a:t>IPv4 addresses</a:t>
            </a:r>
          </a:p>
          <a:p>
            <a:pPr lvl="1" indent="-457200"/>
            <a:r>
              <a:rPr lang="en-US" sz="1600" dirty="0"/>
              <a:t>52.87.65.167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indent="-457200">
              <a:buFont typeface="+mj-lt"/>
              <a:buAutoNum type="arabicPeriod"/>
            </a:pPr>
            <a:r>
              <a:rPr lang="en-US" sz="2000" dirty="0"/>
              <a:t>The set of IP addresses is mapped to a set of identifiers called Internet </a:t>
            </a:r>
            <a:r>
              <a:rPr lang="en-US" sz="2000" b="1" dirty="0"/>
              <a:t>domain names</a:t>
            </a:r>
          </a:p>
          <a:p>
            <a:pPr lvl="1" indent="-457200"/>
            <a:r>
              <a:rPr lang="en-US" sz="1400" dirty="0"/>
              <a:t>52.87.65.167 is mapped to </a:t>
            </a:r>
            <a:r>
              <a:rPr lang="en-US" sz="1400" dirty="0" err="1"/>
              <a:t>linklab.virginia.edu</a:t>
            </a: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indent="-457200">
              <a:buFont typeface="+mj-lt"/>
              <a:buAutoNum type="arabicPeriod"/>
            </a:pPr>
            <a:r>
              <a:rPr lang="en-US" sz="2000" dirty="0"/>
              <a:t>A process on one Internet host can communicate with a process on another Internet host over a </a:t>
            </a:r>
            <a:r>
              <a:rPr lang="en-US" sz="2000" b="1" dirty="0"/>
              <a:t>connection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1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E3DB-86C2-4A5F-ADB6-F0E022AF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8BFB-DA39-495E-AE6E-681374FB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7" y="1143000"/>
            <a:ext cx="8440655" cy="37719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32-bit IP addresses are stored in an </a:t>
            </a:r>
            <a:r>
              <a:rPr lang="en-US" b="1" dirty="0"/>
              <a:t>IP address struct</a:t>
            </a:r>
          </a:p>
          <a:p>
            <a:pPr lvl="1"/>
            <a:r>
              <a:rPr lang="en-US" dirty="0"/>
              <a:t>IP addresses are always stored in memory in </a:t>
            </a:r>
            <a:r>
              <a:rPr lang="en-US" i="1" dirty="0"/>
              <a:t>network byte order  </a:t>
            </a:r>
            <a:r>
              <a:rPr lang="en-US" dirty="0"/>
              <a:t>(big-endian)</a:t>
            </a:r>
          </a:p>
          <a:p>
            <a:pPr lvl="2"/>
            <a:r>
              <a:rPr lang="en-US" dirty="0"/>
              <a:t>Remember: most computers use little-endian 😭</a:t>
            </a:r>
          </a:p>
          <a:p>
            <a:pPr lvl="1"/>
            <a:r>
              <a:rPr lang="en-US" dirty="0"/>
              <a:t>True in general for any integer transferred in a packet header from</a:t>
            </a:r>
            <a:br>
              <a:rPr lang="en-US" dirty="0"/>
            </a:br>
            <a:r>
              <a:rPr lang="en-US" dirty="0"/>
              <a:t>one machine to another</a:t>
            </a:r>
          </a:p>
          <a:p>
            <a:pPr lvl="2"/>
            <a:r>
              <a:rPr lang="en-US" dirty="0"/>
              <a:t>E.g., the port number used to identify an Internet connection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convention, each byte in a 32-bit IP address is represented by its decimal value and separated by a period</a:t>
            </a:r>
          </a:p>
          <a:p>
            <a:pPr lvl="2"/>
            <a:r>
              <a:rPr lang="en-US" dirty="0"/>
              <a:t>IP address: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0x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81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69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07</a:t>
            </a:r>
            <a:r>
              <a:rPr lang="en-US" b="1" dirty="0">
                <a:solidFill>
                  <a:schemeClr val="tx2"/>
                </a:solidFill>
                <a:latin typeface="Courier New" pitchFamily="49" charset="0"/>
              </a:rPr>
              <a:t>1E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129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105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7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chemeClr val="tx2"/>
                </a:solidFill>
                <a:latin typeface="Courier New" pitchFamily="49" charset="0"/>
              </a:rPr>
              <a:t>30</a:t>
            </a:r>
            <a:endParaRPr lang="en-US" b="1" dirty="0">
              <a:solidFill>
                <a:schemeClr val="tx2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ABDF-14BD-42D3-9A20-D8D04A31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2DB11-739D-4291-BFAB-4F299D2A5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693" y="2980052"/>
            <a:ext cx="5670142" cy="83099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Internet address structure */</a:t>
            </a:r>
          </a:p>
          <a:p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in_addr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uint32_t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s_addr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network byte order (big-endian) */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87505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826-D7F2-4AE7-88E6-B04FF0EB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Naming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BB07-629F-4B8D-8D79-94491732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16694" indent="-216694" defTabSz="671513"/>
            <a:r>
              <a:rPr lang="en-US" dirty="0"/>
              <a:t>The Internet maintains a mapping between IP addresses and domain names in a huge worldwide distributed database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b="1" dirty="0"/>
              <a:t>DNS</a:t>
            </a:r>
          </a:p>
          <a:p>
            <a:pPr marL="420291" lvl="1" indent="-166688" defTabSz="671513"/>
            <a:endParaRPr lang="en-US" dirty="0"/>
          </a:p>
          <a:p>
            <a:pPr marL="120254" indent="-166688" defTabSz="671513"/>
            <a:r>
              <a:rPr lang="en-US" dirty="0"/>
              <a:t>Conceptually, programmers can view the DNS database as a collection of millions of </a:t>
            </a:r>
            <a:r>
              <a:rPr lang="en-US" b="1" dirty="0"/>
              <a:t>host entries</a:t>
            </a:r>
          </a:p>
          <a:p>
            <a:pPr marL="420291" lvl="1" indent="-166688" defTabSz="671513"/>
            <a:r>
              <a:rPr lang="en-US" dirty="0"/>
              <a:t>Each host entry defines the mapping between a set of domain names</a:t>
            </a:r>
            <a:br>
              <a:rPr lang="en-US" dirty="0"/>
            </a:br>
            <a:r>
              <a:rPr lang="en-US" dirty="0"/>
              <a:t>and IP addresses</a:t>
            </a:r>
          </a:p>
          <a:p>
            <a:pPr marL="420291" lvl="1" indent="-166688" defTabSz="671513"/>
            <a:endParaRPr lang="en-US" dirty="0"/>
          </a:p>
          <a:p>
            <a:pPr marL="77391" indent="-166688" defTabSz="671513"/>
            <a:r>
              <a:rPr lang="en-US" dirty="0"/>
              <a:t>A special name: </a:t>
            </a:r>
            <a:r>
              <a:rPr lang="en-US" b="1" dirty="0"/>
              <a:t>localhost</a:t>
            </a:r>
            <a:endParaRPr lang="en-US" b="1" i="1" dirty="0"/>
          </a:p>
          <a:p>
            <a:pPr marL="420291" lvl="1" indent="-166688" defTabSz="671513"/>
            <a:r>
              <a:rPr lang="en-US" dirty="0"/>
              <a:t>Refers back to the computer being used (IP address 127.0.0.1)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C7-E545-4566-9E00-D9508F9F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02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4F9-7759-4589-BF65-2CB3B57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EC60-B340-48E0-89F5-C0EFFDE63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sz="2400" dirty="0"/>
              <a:t>A socket is an endpoint of a connection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Socket address is an </a:t>
            </a:r>
            <a:r>
              <a:rPr lang="en-US" sz="2000" b="1" dirty="0" err="1">
                <a:latin typeface="Courier New" pitchFamily="49" charset="0"/>
              </a:rPr>
              <a:t>IPaddress:port</a:t>
            </a:r>
            <a:r>
              <a:rPr lang="en-US" sz="2000" dirty="0"/>
              <a:t> pair</a:t>
            </a:r>
          </a:p>
          <a:p>
            <a:pPr lvl="2"/>
            <a:r>
              <a:rPr lang="en-US" sz="1600" dirty="0"/>
              <a:t>IP address identifies the computer</a:t>
            </a:r>
          </a:p>
          <a:p>
            <a:pPr lvl="2"/>
            <a:r>
              <a:rPr lang="en-US" sz="1600" dirty="0"/>
              <a:t>Port identifies the process on the computer</a:t>
            </a:r>
          </a:p>
          <a:p>
            <a:pPr>
              <a:lnSpc>
                <a:spcPct val="85000"/>
              </a:lnSpc>
            </a:pPr>
            <a:endParaRPr lang="en-US" sz="2400" dirty="0"/>
          </a:p>
          <a:p>
            <a:pPr>
              <a:lnSpc>
                <a:spcPct val="85000"/>
              </a:lnSpc>
            </a:pPr>
            <a:r>
              <a:rPr lang="en-US" sz="2400" dirty="0"/>
              <a:t>Clients and servers communicate by sending streams of bytes over </a:t>
            </a:r>
            <a:r>
              <a:rPr lang="en-US" sz="2400" b="1" dirty="0"/>
              <a:t>connections</a:t>
            </a:r>
            <a:r>
              <a:rPr lang="en-US" sz="2400" dirty="0"/>
              <a:t>. Most connections are: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Point-to-point: connects a pair of processes.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Full-duplex: data can flow in both directions at the same time,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[TCP adds] Reliable: stream of bytes sent by the source is eventually received by the destination in the same order it was sent.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3601-1B04-49A1-A182-BD4E66764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5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5C89-EAC3-3EBD-291A-F6F07539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4E35D-9A40-E7BC-A63C-5190FD1F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8103533" cy="4188246"/>
          </a:xfrm>
        </p:spPr>
        <p:txBody>
          <a:bodyPr>
            <a:normAutofit/>
          </a:bodyPr>
          <a:lstStyle/>
          <a:p>
            <a:r>
              <a:rPr lang="en-US" sz="2000" dirty="0"/>
              <a:t>Assume the maximum packet size is 128 bytes. You need to send 1 KB (1024 bytes). How long will this take on a 256 kbps link (ignoring other potential delays)?</a:t>
            </a:r>
          </a:p>
          <a:p>
            <a:pPr lvl="1"/>
            <a:r>
              <a:rPr lang="en-US" sz="1800" dirty="0"/>
              <a:t>10 milliseconds </a:t>
            </a:r>
          </a:p>
          <a:p>
            <a:pPr lvl="1"/>
            <a:r>
              <a:rPr lang="en-US" sz="1800" dirty="0"/>
              <a:t>32 milliseconds </a:t>
            </a:r>
          </a:p>
          <a:p>
            <a:pPr lvl="1"/>
            <a:r>
              <a:rPr lang="en-US" sz="1800" dirty="0"/>
              <a:t>4 seconds </a:t>
            </a:r>
          </a:p>
          <a:p>
            <a:pPr lvl="1"/>
            <a:r>
              <a:rPr lang="en-US" sz="1800" dirty="0"/>
              <a:t>32 seconds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79538-B7B9-1618-C567-CF520E55F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19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DB7A-3F32-4CE2-B269-8A703771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Ports are used to identify services to the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54155-8EC9-408F-A57A-908295A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C825F2-DD5C-4134-8009-826C72F8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659335"/>
            <a:ext cx="971550" cy="8572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13619A-56E8-45BF-AC52-B505071D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1343025"/>
            <a:ext cx="2628900" cy="148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748025F-A519-4349-BF8F-24979F362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46998"/>
            <a:ext cx="971550" cy="8572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8C6D8A5-DCB2-40E4-95F3-EA364FE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3538538"/>
            <a:ext cx="2628900" cy="148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5587BDF9-A452-4883-9B60-BDC71F1E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585" y="1432323"/>
            <a:ext cx="1309688" cy="597694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/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Web server</a:t>
            </a:r>
          </a:p>
          <a:p>
            <a:pPr algn="ctr" defTabSz="684610"/>
            <a:r>
              <a:rPr lang="en-US" sz="1200" dirty="0">
                <a:latin typeface="Calibri" pitchFamily="34" charset="0"/>
              </a:rPr>
              <a:t>(port 80)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710E5F4-5F7D-4BC5-BDB1-4FA013EDE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143" y="1433073"/>
            <a:ext cx="851580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latin typeface="Calibri" pitchFamily="34" charset="0"/>
              </a:rPr>
              <a:t>Client host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2C494D49-3DB9-4CF7-ADE7-B504DCAB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092" y="1117466"/>
            <a:ext cx="1827552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latin typeface="Calibri" pitchFamily="34" charset="0"/>
              </a:rPr>
              <a:t>Server host 128.2.194.242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B8F9159-6A63-4764-9792-0E8E05E3B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8850" y="2085975"/>
            <a:ext cx="2571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F997DE2-7FD5-4D49-96BA-65B7A6DEA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2143125"/>
            <a:ext cx="1309688" cy="597694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/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Echo server</a:t>
            </a:r>
          </a:p>
          <a:p>
            <a:pPr algn="ctr" defTabSz="684610"/>
            <a:r>
              <a:rPr lang="en-US" sz="1200" dirty="0">
                <a:latin typeface="Calibri" pitchFamily="34" charset="0"/>
              </a:rPr>
              <a:t>(port 7)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3218ABF-606C-4F8D-AAE3-5B42C34C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6" y="1466852"/>
            <a:ext cx="1990725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2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128.2.194.242:80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(i.e., the Web server)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CBD529E-5EEE-4793-89B6-DFB684F86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3550" y="1857375"/>
            <a:ext cx="342900" cy="171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975FB-83A4-45A7-B63A-E23B87B8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585" y="3627835"/>
            <a:ext cx="1309688" cy="597694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/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Web server</a:t>
            </a:r>
          </a:p>
          <a:p>
            <a:pPr algn="ctr" defTabSz="684610"/>
            <a:r>
              <a:rPr lang="en-US" sz="1200" dirty="0">
                <a:latin typeface="Calibri" pitchFamily="34" charset="0"/>
              </a:rPr>
              <a:t>(port 80)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D4656333-A337-4407-919E-DD5704339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8850" y="4281488"/>
            <a:ext cx="2571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C752DE40-30D3-462B-80FC-6FC217A4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4338638"/>
            <a:ext cx="1309688" cy="597694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/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Echo server</a:t>
            </a:r>
          </a:p>
          <a:p>
            <a:pPr algn="ctr" defTabSz="684610"/>
            <a:r>
              <a:rPr lang="en-US" sz="1200" dirty="0">
                <a:latin typeface="Calibri" pitchFamily="34" charset="0"/>
              </a:rPr>
              <a:t>(port 7)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752440BC-9E2B-4D43-A2D7-0A1601952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47" y="3676652"/>
            <a:ext cx="1513491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128.2.194.242:7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(i.e., the echo server)</a:t>
            </a: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9B19E12-94F2-4EF0-8286-DD9DB5CF0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3550" y="4338638"/>
            <a:ext cx="342900" cy="171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3A81D5FB-1D42-443D-A685-11EC4A58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914525"/>
            <a:ext cx="800100" cy="3429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Kernel</a:t>
            </a: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F677BEAF-C0DC-4993-A8CE-9F38120C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110038"/>
            <a:ext cx="800100" cy="3429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Kernel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70B042A0-738D-40DD-807B-FE7857E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025" y="1903414"/>
            <a:ext cx="699932" cy="35704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>
            <a:spAutoFit/>
          </a:bodyPr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Client</a:t>
            </a: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33554C8-839F-42F1-87E0-3F1B8E550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025" y="4100955"/>
            <a:ext cx="699932" cy="35704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>
            <a:spAutoFit/>
          </a:bodyPr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295003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F58F-99AD-3247-9A90-2DDEA4A2E7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/>
              <a:t>How does the Internet route packets?</a:t>
            </a:r>
            <a:br>
              <a:rPr lang="en-US"/>
            </a:br>
            <a:r>
              <a:rPr lang="en-US" i="1"/>
              <a:t>(simplified…)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65FC9-78B7-4B48-BECD-30FAD3EA646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IP layer</a:t>
            </a:r>
          </a:p>
          <a:p>
            <a:pPr lvl="1"/>
            <a:r>
              <a:rPr lang="en-US" dirty="0"/>
              <a:t>Describes the overall goal</a:t>
            </a:r>
          </a:p>
          <a:p>
            <a:pPr lvl="2"/>
            <a:r>
              <a:rPr lang="en-US" dirty="0"/>
              <a:t>Packets from my computer &lt;---&gt; Google</a:t>
            </a:r>
          </a:p>
          <a:p>
            <a:pPr lvl="0"/>
            <a:r>
              <a:rPr lang="en-US" dirty="0"/>
              <a:t>Link layer (Ethernet)</a:t>
            </a:r>
          </a:p>
          <a:p>
            <a:pPr lvl="1"/>
            <a:r>
              <a:rPr lang="en-US" dirty="0"/>
              <a:t>Describes individual links</a:t>
            </a:r>
          </a:p>
          <a:p>
            <a:pPr lvl="2"/>
            <a:r>
              <a:rPr lang="en-US" dirty="0"/>
              <a:t>Packets from my computer &lt;---&gt; McCormick Router</a:t>
            </a:r>
          </a:p>
          <a:p>
            <a:pPr lvl="0"/>
            <a:r>
              <a:rPr lang="en-US" b="1" dirty="0"/>
              <a:t>Routing</a:t>
            </a:r>
          </a:p>
          <a:p>
            <a:pPr lvl="1"/>
            <a:r>
              <a:rPr lang="en-US" dirty="0"/>
              <a:t>Get packets from one host to another</a:t>
            </a:r>
          </a:p>
        </p:txBody>
      </p:sp>
    </p:spTree>
    <p:extLst>
      <p:ext uri="{BB962C8B-B14F-4D97-AF65-F5344CB8AC3E}">
        <p14:creationId xmlns:p14="http://schemas.microsoft.com/office/powerpoint/2010/main" val="191907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FA52-0793-1202-2163-7F352196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pollev.com</a:t>
            </a:r>
            <a:r>
              <a:rPr lang="en-US" dirty="0"/>
              <a:t>/</a:t>
            </a:r>
            <a:r>
              <a:rPr lang="en-US" dirty="0" err="1"/>
              <a:t>wiot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40BCF-82DE-29BC-F4E2-82C46378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EE704-4CF7-95CA-349D-2F65843D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9878"/>
            <a:ext cx="7772400" cy="351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8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39F2-4929-364D-83FA-0653CA1B77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Addressing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6C5E7-9106-3B44-961B-CB9A9F9EDBF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How to solve the routing problem?</a:t>
            </a:r>
          </a:p>
          <a:p>
            <a:pPr lvl="1"/>
            <a:r>
              <a:rPr lang="fi-FI"/>
              <a:t>I need to know how to get data from me to you</a:t>
            </a:r>
          </a:p>
          <a:p>
            <a:pPr lvl="0"/>
            <a:r>
              <a:rPr lang="fi-FI"/>
              <a:t>How does the post office work?</a:t>
            </a:r>
          </a:p>
          <a:p>
            <a:pPr lvl="1"/>
            <a:r>
              <a:rPr lang="fi-FI"/>
              <a:t>I know where you live (your address)</a:t>
            </a:r>
          </a:p>
          <a:p>
            <a:pPr lvl="2"/>
            <a:r>
              <a:rPr lang="fi-FI"/>
              <a:t>Zip Code</a:t>
            </a:r>
          </a:p>
          <a:p>
            <a:pPr lvl="2"/>
            <a:r>
              <a:rPr lang="fi-FI"/>
              <a:t>City</a:t>
            </a:r>
          </a:p>
          <a:p>
            <a:pPr lvl="2"/>
            <a:r>
              <a:rPr lang="fi-FI"/>
              <a:t>Street</a:t>
            </a:r>
          </a:p>
          <a:p>
            <a:pPr lvl="2"/>
            <a:r>
              <a:rPr lang="fi-FI"/>
              <a:t>House Number</a:t>
            </a:r>
          </a:p>
          <a:p>
            <a:pPr lvl="2"/>
            <a:r>
              <a:rPr lang="fi-FI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93485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671F-2E8E-564E-904D-640990A607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Addressing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953F0-1167-6348-923E-9A1A3697F20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Your computer moves all the time</a:t>
            </a:r>
          </a:p>
          <a:p>
            <a:pPr lvl="1"/>
            <a:r>
              <a:rPr lang="en-US"/>
              <a:t>Home, school, Starbucks...</a:t>
            </a:r>
          </a:p>
        </p:txBody>
      </p:sp>
    </p:spTree>
    <p:extLst>
      <p:ext uri="{BB962C8B-B14F-4D97-AF65-F5344CB8AC3E}">
        <p14:creationId xmlns:p14="http://schemas.microsoft.com/office/powerpoint/2010/main" val="2815123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109A-2F1B-F34D-83FB-3F3E9E3223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Addressing - </a:t>
            </a:r>
            <a:r>
              <a:rPr lang="en-US" i="1"/>
              <a:t>Intra</a:t>
            </a:r>
            <a:r>
              <a:rPr lang="en-US"/>
              <a:t>net and </a:t>
            </a:r>
            <a:r>
              <a:rPr lang="en-US" i="1"/>
              <a:t>Inter</a:t>
            </a:r>
            <a:r>
              <a:rPr lang="en-US"/>
              <a:t>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E6299-A800-6644-B344-6D116E132F9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In general, network operators don’t change that often</a:t>
            </a:r>
          </a:p>
          <a:p>
            <a:pPr lvl="0"/>
            <a:r>
              <a:rPr lang="en-US" sz="2400" dirty="0"/>
              <a:t>Solution:</a:t>
            </a:r>
          </a:p>
          <a:p>
            <a:pPr lvl="1"/>
            <a:r>
              <a:rPr lang="en-US" sz="2000" dirty="0"/>
              <a:t>Tie IP addresses to network operators</a:t>
            </a:r>
          </a:p>
          <a:p>
            <a:pPr lvl="1"/>
            <a:r>
              <a:rPr lang="en-US" sz="2000" dirty="0"/>
              <a:t>Assign computers IPs as they join networks</a:t>
            </a:r>
          </a:p>
          <a:p>
            <a:pPr lvl="1"/>
            <a:r>
              <a:rPr lang="en-US" sz="2000" dirty="0"/>
              <a:t>Ex: When you move apartments, you get a new address</a:t>
            </a:r>
          </a:p>
          <a:p>
            <a:pPr lvl="0"/>
            <a:r>
              <a:rPr lang="en-US" sz="2400" dirty="0"/>
              <a:t>Key Point:</a:t>
            </a:r>
          </a:p>
          <a:p>
            <a:pPr lvl="1"/>
            <a:r>
              <a:rPr lang="en-US" sz="2000" dirty="0"/>
              <a:t>Networks “own” a block of IP address space</a:t>
            </a:r>
          </a:p>
          <a:p>
            <a:pPr lvl="1"/>
            <a:r>
              <a:rPr lang="en-US" sz="2000" dirty="0"/>
              <a:t>“The Internet” is a network of networks</a:t>
            </a:r>
          </a:p>
        </p:txBody>
      </p:sp>
    </p:spTree>
    <p:extLst>
      <p:ext uri="{BB962C8B-B14F-4D97-AF65-F5344CB8AC3E}">
        <p14:creationId xmlns:p14="http://schemas.microsoft.com/office/powerpoint/2010/main" val="358718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B90B-5D24-A445-8C21-148474C8B0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Getting an IP from your building’s network\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35B67-9AAD-1644-B1F0-00621085989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Rice hall router “owns” 128.143.67.0-255</a:t>
            </a:r>
          </a:p>
          <a:p>
            <a:pPr lvl="1"/>
            <a:r>
              <a:rPr lang="en-US" sz="2000" dirty="0"/>
              <a:t>This is notated as 128.143.67.0/24</a:t>
            </a:r>
          </a:p>
          <a:p>
            <a:pPr lvl="1"/>
            <a:r>
              <a:rPr lang="en-US" sz="2000" dirty="0"/>
              <a:t>The first 24 bits are fixed, remaining 8 bits assigned to devices</a:t>
            </a:r>
          </a:p>
          <a:p>
            <a:pPr lvl="0"/>
            <a:r>
              <a:rPr lang="en-US" sz="2400" u="sng" dirty="0" err="1"/>
              <a:t>cs.virginia.edu</a:t>
            </a:r>
            <a:r>
              <a:rPr lang="en-US" sz="2400" dirty="0"/>
              <a:t> “owns” 128.143.67.11</a:t>
            </a:r>
          </a:p>
          <a:p>
            <a:pPr lvl="1"/>
            <a:r>
              <a:rPr lang="en-US" sz="2000" dirty="0"/>
              <a:t>128.143.67.11/32, usually omit the /32</a:t>
            </a:r>
          </a:p>
        </p:txBody>
      </p:sp>
    </p:spTree>
    <p:extLst>
      <p:ext uri="{BB962C8B-B14F-4D97-AF65-F5344CB8AC3E}">
        <p14:creationId xmlns:p14="http://schemas.microsoft.com/office/powerpoint/2010/main" val="340339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62E8-9525-CE4A-96D0-A64D563C83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Identifying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1DE30-3AD2-454B-BE13-CED460EABB3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Every network card has its own MAC address</a:t>
            </a:r>
          </a:p>
          <a:p>
            <a:pPr lvl="1"/>
            <a:r>
              <a:rPr lang="en-US" sz="2000" dirty="0"/>
              <a:t>IPs are (somewhat) dynamic, “owned” by local networks</a:t>
            </a:r>
          </a:p>
          <a:p>
            <a:pPr lvl="1"/>
            <a:r>
              <a:rPr lang="en-US" sz="2000" dirty="0"/>
              <a:t>MACs are hardware and static, “owned” by specific computers</a:t>
            </a:r>
          </a:p>
          <a:p>
            <a:pPr lvl="2"/>
            <a:r>
              <a:rPr lang="en-US" sz="1600" dirty="0"/>
              <a:t>Manufacturers own blocks of MACs, use them each time they make a device</a:t>
            </a:r>
          </a:p>
          <a:p>
            <a:pPr lvl="0"/>
            <a:r>
              <a:rPr lang="en-US" sz="2400" dirty="0"/>
              <a:t>Connecting to a network</a:t>
            </a:r>
          </a:p>
          <a:p>
            <a:pPr lvl="1"/>
            <a:r>
              <a:rPr lang="en-US" sz="2000" dirty="0"/>
              <a:t>Your computer leases an IP from the local network</a:t>
            </a:r>
          </a:p>
          <a:p>
            <a:pPr lvl="1"/>
            <a:r>
              <a:rPr lang="en-US" sz="2000" dirty="0"/>
              <a:t>Only the local router knows your MAC, everyone else sees your IP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n.b.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this overview ignores NATs, which are commonplace today]</a:t>
            </a:r>
          </a:p>
        </p:txBody>
      </p:sp>
    </p:spTree>
    <p:extLst>
      <p:ext uri="{BB962C8B-B14F-4D97-AF65-F5344CB8AC3E}">
        <p14:creationId xmlns:p14="http://schemas.microsoft.com/office/powerpoint/2010/main" val="3127651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AA46-7502-CD4C-9B16-2FC5C447B25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Routing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C758C30-AFB8-CE47-AAEE-0F6CA9DB8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60657-4FFF-CC4B-AB39-BC44D43F58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02816" y="1218968"/>
            <a:ext cx="5767826" cy="38884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DBBCE-EAE9-5C48-8A0A-87BE302534F4}"/>
              </a:ext>
            </a:extLst>
          </p:cNvPr>
          <p:cNvSpPr txBox="1"/>
          <p:nvPr/>
        </p:nvSpPr>
        <p:spPr>
          <a:xfrm>
            <a:off x="5653195" y="2383165"/>
            <a:ext cx="983431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/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389AD-9011-074E-A3C4-29153D43BA31}"/>
              </a:ext>
            </a:extLst>
          </p:cNvPr>
          <p:cNvSpPr txBox="1"/>
          <p:nvPr/>
        </p:nvSpPr>
        <p:spPr>
          <a:xfrm>
            <a:off x="3475686" y="3782991"/>
            <a:ext cx="881782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/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91498-7C7A-A644-91A3-533CB0C37FAD}"/>
              </a:ext>
            </a:extLst>
          </p:cNvPr>
          <p:cNvSpPr txBox="1"/>
          <p:nvPr/>
        </p:nvSpPr>
        <p:spPr>
          <a:xfrm>
            <a:off x="3681435" y="1996651"/>
            <a:ext cx="881782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/>
            <a:r>
              <a:rPr lang="fi-FI" sz="1225" b="1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E4F00-29D6-8049-A399-CA982E48296A}"/>
              </a:ext>
            </a:extLst>
          </p:cNvPr>
          <p:cNvSpPr txBox="1"/>
          <p:nvPr/>
        </p:nvSpPr>
        <p:spPr>
          <a:xfrm>
            <a:off x="1800521" y="3396478"/>
            <a:ext cx="933246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>
              <a:defRPr>
                <a:solidFill>
                  <a:srgbClr val="FF0000"/>
                </a:solidFill>
              </a:defRPr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088BC-9211-A840-9607-E0AA85EB4BFA}"/>
              </a:ext>
            </a:extLst>
          </p:cNvPr>
          <p:cNvSpPr txBox="1"/>
          <p:nvPr/>
        </p:nvSpPr>
        <p:spPr>
          <a:xfrm>
            <a:off x="4408904" y="4405137"/>
            <a:ext cx="881782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/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B36E9E25-2818-AB4E-9C4E-E83D84EF9DBE}"/>
              </a:ext>
            </a:extLst>
          </p:cNvPr>
          <p:cNvSpPr/>
          <p:nvPr/>
        </p:nvSpPr>
        <p:spPr>
          <a:xfrm flipH="1">
            <a:off x="2386932" y="2152187"/>
            <a:ext cx="1244291" cy="12442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EF6EB31F-152B-4B45-BBF0-4B30C3D28A96}"/>
              </a:ext>
            </a:extLst>
          </p:cNvPr>
          <p:cNvSpPr/>
          <p:nvPr/>
        </p:nvSpPr>
        <p:spPr>
          <a:xfrm>
            <a:off x="4408904" y="2152187"/>
            <a:ext cx="1244291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8CCE0FAB-E898-8D42-ADCD-BA85317B3C3D}"/>
              </a:ext>
            </a:extLst>
          </p:cNvPr>
          <p:cNvSpPr/>
          <p:nvPr/>
        </p:nvSpPr>
        <p:spPr>
          <a:xfrm>
            <a:off x="2698003" y="3552014"/>
            <a:ext cx="777682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2CD2E91F-AA58-FC46-BB7F-4823FF7874E1}"/>
              </a:ext>
            </a:extLst>
          </p:cNvPr>
          <p:cNvSpPr/>
          <p:nvPr/>
        </p:nvSpPr>
        <p:spPr>
          <a:xfrm>
            <a:off x="4253367" y="3863087"/>
            <a:ext cx="155536" cy="62214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99E2937E-86E7-2E48-A7F4-6CEFAD3CC486}"/>
              </a:ext>
            </a:extLst>
          </p:cNvPr>
          <p:cNvSpPr/>
          <p:nvPr/>
        </p:nvSpPr>
        <p:spPr>
          <a:xfrm flipV="1">
            <a:off x="4875513" y="2618795"/>
            <a:ext cx="1088755" cy="17109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7010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01EE-EDCE-B245-83BD-DBA8B4616D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Routing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CCDE4E-AF54-1546-8C36-C60BBBEB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7C7AD-7608-AE46-91EF-8B012D22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02816" y="1218968"/>
            <a:ext cx="5767826" cy="38884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0E860-7B13-6847-AD41-7F162268BE3A}"/>
              </a:ext>
            </a:extLst>
          </p:cNvPr>
          <p:cNvSpPr txBox="1"/>
          <p:nvPr/>
        </p:nvSpPr>
        <p:spPr>
          <a:xfrm>
            <a:off x="5653195" y="2383164"/>
            <a:ext cx="1401297" cy="603712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lvl="2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CE9A3-AF46-B949-A290-5ECDAC841E00}"/>
              </a:ext>
            </a:extLst>
          </p:cNvPr>
          <p:cNvSpPr txBox="1"/>
          <p:nvPr/>
        </p:nvSpPr>
        <p:spPr>
          <a:xfrm>
            <a:off x="3475686" y="3782991"/>
            <a:ext cx="1313118" cy="423085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C7716-A453-634F-8195-0B59B3ED65D6}"/>
              </a:ext>
            </a:extLst>
          </p:cNvPr>
          <p:cNvSpPr txBox="1"/>
          <p:nvPr/>
        </p:nvSpPr>
        <p:spPr>
          <a:xfrm>
            <a:off x="3681434" y="1996651"/>
            <a:ext cx="1107370" cy="423085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48303-49BF-5441-AEB0-8FD2D0AAD85D}"/>
              </a:ext>
            </a:extLst>
          </p:cNvPr>
          <p:cNvSpPr txBox="1"/>
          <p:nvPr/>
        </p:nvSpPr>
        <p:spPr>
          <a:xfrm>
            <a:off x="1702815" y="3396478"/>
            <a:ext cx="1030951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9866E-33A5-BE47-8C1F-17D59E69B6CA}"/>
              </a:ext>
            </a:extLst>
          </p:cNvPr>
          <p:cNvSpPr txBox="1"/>
          <p:nvPr/>
        </p:nvSpPr>
        <p:spPr>
          <a:xfrm>
            <a:off x="4408904" y="4405136"/>
            <a:ext cx="1254332" cy="603712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lvl="2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1AD8E7D2-1BFC-4D41-A0EA-C3FCEBF858F8}"/>
              </a:ext>
            </a:extLst>
          </p:cNvPr>
          <p:cNvSpPr/>
          <p:nvPr/>
        </p:nvSpPr>
        <p:spPr>
          <a:xfrm flipH="1">
            <a:off x="2386932" y="2152187"/>
            <a:ext cx="1244291" cy="12442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5E2F5A69-3642-3041-8A90-45FD1C20C46A}"/>
              </a:ext>
            </a:extLst>
          </p:cNvPr>
          <p:cNvSpPr/>
          <p:nvPr/>
        </p:nvSpPr>
        <p:spPr>
          <a:xfrm>
            <a:off x="4408904" y="2152187"/>
            <a:ext cx="1244291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7872F6C4-FC08-F84A-801F-CCC78FE90CCE}"/>
              </a:ext>
            </a:extLst>
          </p:cNvPr>
          <p:cNvSpPr/>
          <p:nvPr/>
        </p:nvSpPr>
        <p:spPr>
          <a:xfrm>
            <a:off x="2698003" y="3552014"/>
            <a:ext cx="777682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AFB41378-3578-0E42-AD4F-25BEBC9B3B1A}"/>
              </a:ext>
            </a:extLst>
          </p:cNvPr>
          <p:cNvSpPr/>
          <p:nvPr/>
        </p:nvSpPr>
        <p:spPr>
          <a:xfrm>
            <a:off x="4268487" y="4206076"/>
            <a:ext cx="140415" cy="27915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0FDE3962-2300-ED43-ACCE-79B94C8531F5}"/>
              </a:ext>
            </a:extLst>
          </p:cNvPr>
          <p:cNvSpPr/>
          <p:nvPr/>
        </p:nvSpPr>
        <p:spPr>
          <a:xfrm flipV="1">
            <a:off x="4875514" y="2723001"/>
            <a:ext cx="706092" cy="160669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744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01EE-EDCE-B245-83BD-DBA8B4616D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 err="1"/>
              <a:t>Routing</a:t>
            </a:r>
            <a:r>
              <a:rPr lang="fi-FI" dirty="0"/>
              <a:t> - </a:t>
            </a:r>
            <a:r>
              <a:rPr lang="fi-FI" dirty="0" err="1"/>
              <a:t>Adaptive</a:t>
            </a:r>
            <a:endParaRPr lang="fi-FI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CCDE4E-AF54-1546-8C36-C60BBBEB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7C7AD-7608-AE46-91EF-8B012D22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02816" y="1218968"/>
            <a:ext cx="5767826" cy="38884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0E860-7B13-6847-AD41-7F162268BE3A}"/>
              </a:ext>
            </a:extLst>
          </p:cNvPr>
          <p:cNvSpPr txBox="1"/>
          <p:nvPr/>
        </p:nvSpPr>
        <p:spPr>
          <a:xfrm>
            <a:off x="5653195" y="2383164"/>
            <a:ext cx="1401297" cy="603712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lvl="2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CE9A3-AF46-B949-A290-5ECDAC841E00}"/>
              </a:ext>
            </a:extLst>
          </p:cNvPr>
          <p:cNvSpPr txBox="1"/>
          <p:nvPr/>
        </p:nvSpPr>
        <p:spPr>
          <a:xfrm>
            <a:off x="3475686" y="3782991"/>
            <a:ext cx="1313118" cy="423085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C7716-A453-634F-8195-0B59B3ED65D6}"/>
              </a:ext>
            </a:extLst>
          </p:cNvPr>
          <p:cNvSpPr txBox="1"/>
          <p:nvPr/>
        </p:nvSpPr>
        <p:spPr>
          <a:xfrm>
            <a:off x="3681434" y="1996651"/>
            <a:ext cx="1107370" cy="423085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lvl="1" hangingPunct="0">
              <a:buSzPct val="45000"/>
              <a:defRPr sz="1800"/>
            </a:pPr>
            <a:r>
              <a:rPr lang="fi-FI" sz="1225" b="1" strike="sngStrike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strike="sngStrike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48303-49BF-5441-AEB0-8FD2D0AAD85D}"/>
              </a:ext>
            </a:extLst>
          </p:cNvPr>
          <p:cNvSpPr txBox="1"/>
          <p:nvPr/>
        </p:nvSpPr>
        <p:spPr>
          <a:xfrm>
            <a:off x="1702815" y="3396478"/>
            <a:ext cx="1030951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9866E-33A5-BE47-8C1F-17D59E69B6CA}"/>
              </a:ext>
            </a:extLst>
          </p:cNvPr>
          <p:cNvSpPr txBox="1"/>
          <p:nvPr/>
        </p:nvSpPr>
        <p:spPr>
          <a:xfrm>
            <a:off x="4408904" y="4405136"/>
            <a:ext cx="1254332" cy="603712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lvl="2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1AD8E7D2-1BFC-4D41-A0EA-C3FCEBF858F8}"/>
              </a:ext>
            </a:extLst>
          </p:cNvPr>
          <p:cNvSpPr/>
          <p:nvPr/>
        </p:nvSpPr>
        <p:spPr>
          <a:xfrm flipH="1">
            <a:off x="2386932" y="2152187"/>
            <a:ext cx="1244291" cy="12442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5E2F5A69-3642-3041-8A90-45FD1C20C46A}"/>
              </a:ext>
            </a:extLst>
          </p:cNvPr>
          <p:cNvSpPr/>
          <p:nvPr/>
        </p:nvSpPr>
        <p:spPr>
          <a:xfrm>
            <a:off x="4408904" y="2152187"/>
            <a:ext cx="1244291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7872F6C4-FC08-F84A-801F-CCC78FE90CCE}"/>
              </a:ext>
            </a:extLst>
          </p:cNvPr>
          <p:cNvSpPr/>
          <p:nvPr/>
        </p:nvSpPr>
        <p:spPr>
          <a:xfrm>
            <a:off x="2698003" y="3552014"/>
            <a:ext cx="777682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AFB41378-3578-0E42-AD4F-25BEBC9B3B1A}"/>
              </a:ext>
            </a:extLst>
          </p:cNvPr>
          <p:cNvSpPr/>
          <p:nvPr/>
        </p:nvSpPr>
        <p:spPr>
          <a:xfrm>
            <a:off x="4268487" y="4206076"/>
            <a:ext cx="140415" cy="27915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0FDE3962-2300-ED43-ACCE-79B94C8531F5}"/>
              </a:ext>
            </a:extLst>
          </p:cNvPr>
          <p:cNvSpPr/>
          <p:nvPr/>
        </p:nvSpPr>
        <p:spPr>
          <a:xfrm flipV="1">
            <a:off x="4875514" y="2723001"/>
            <a:ext cx="706092" cy="160669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FE1B715A-4EE4-3FE4-956C-88DB031FE5FE}"/>
              </a:ext>
            </a:extLst>
          </p:cNvPr>
          <p:cNvSpPr/>
          <p:nvPr/>
        </p:nvSpPr>
        <p:spPr>
          <a:xfrm>
            <a:off x="2670446" y="2256655"/>
            <a:ext cx="777682" cy="897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7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7965-36F1-894B-967B-E0D49E2EF5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Routing – Congestion +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5ABB3-B6BC-D246-9082-877A07468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3C516-F33E-8A4D-B194-A469CEFB402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5058" b="5058"/>
          <a:stretch>
            <a:fillRect/>
          </a:stretch>
        </p:blipFill>
        <p:spPr>
          <a:xfrm>
            <a:off x="1453714" y="1142793"/>
            <a:ext cx="6189611" cy="4286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03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D0DE-EA95-F44B-8E6E-73E4A0C996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Routing – Congestion +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FC0E-0C16-4F4E-902E-22D7F57A3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CC3F5-1FEB-0341-ABDB-27C4A8F314C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5058" b="5058"/>
          <a:stretch>
            <a:fillRect/>
          </a:stretch>
        </p:blipFill>
        <p:spPr>
          <a:xfrm>
            <a:off x="1485555" y="1120994"/>
            <a:ext cx="6189611" cy="4286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89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Today’s Goals</a:t>
            </a:r>
            <a:endParaRPr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Introduce layered network architecture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Helvetica" pitchFamily="2" charset="0"/>
            </a:endParaRP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Introduce internet structure and services</a:t>
            </a: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Provide enough general networking context for this class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Helvetica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Helvetica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F4B6-6456-EC47-8A85-D6A8465F03E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2800" dirty="0"/>
              <a:t>Routing – Other considerations [pre-2010, hah!]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F6999-CCDD-064D-B8D2-5F9E56264D6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Most ethernet packets have a Maximum Transmission Unit (MTU) of 1500 bytes</a:t>
            </a:r>
          </a:p>
          <a:p>
            <a:pPr lvl="0"/>
            <a:r>
              <a:rPr lang="en-US" sz="2400" dirty="0"/>
              <a:t>The fastest routers run at 10 GB/s</a:t>
            </a:r>
          </a:p>
          <a:p>
            <a:pPr lvl="0"/>
            <a:endParaRPr lang="en-US" sz="2400" dirty="0"/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A 1 GHz processor can only do ~1000 instructions / packet</a:t>
            </a:r>
          </a:p>
          <a:p>
            <a:pPr lvl="0"/>
            <a:r>
              <a:rPr lang="en-US" sz="2400" dirty="0"/>
              <a:t>Tables must fit in cache</a:t>
            </a:r>
          </a:p>
          <a:p>
            <a:pPr lvl="1"/>
            <a:r>
              <a:rPr lang="en-US" sz="2000" dirty="0"/>
              <a:t>Memory accesses would cost ~100 instructions each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7738AC-2A74-E740-B060-0F43328C7636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1920323" y="2619530"/>
                <a:ext cx="3950623" cy="458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61235" tIns="30617" rIns="61235" bIns="30617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25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25">
                              <a:latin typeface="Cambria Math" panose="02040503050406030204" pitchFamily="18" charset="0"/>
                            </a:rPr>
                            <m:t>1500</m:t>
                          </m:r>
                          <m:f>
                            <m:fPr>
                              <m:type m:val="lin"/>
                              <m:ctrlPr>
                                <a:rPr lang="en-US" sz="1225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25" i="1">
                                  <a:latin typeface="Cambria Math" panose="02040503050406030204" pitchFamily="18" charset="0"/>
                                </a:rPr>
                                <m:t>𝑏𝑦𝑡𝑒𝑠</m:t>
                              </m:r>
                            </m:num>
                            <m:den>
                              <m:r>
                                <a:rPr lang="en-US" sz="1225" i="1">
                                  <a:latin typeface="Cambria Math" panose="02040503050406030204" pitchFamily="18" charset="0"/>
                                </a:rPr>
                                <m:t>𝑝𝑎𝑐𝑘𝑒𝑡</m:t>
                              </m:r>
                            </m:den>
                          </m:f>
                        </m:num>
                        <m:den>
                          <m:r>
                            <a:rPr lang="en-US" sz="1225">
                              <a:latin typeface="Cambria Math" panose="02040503050406030204" pitchFamily="18" charset="0"/>
                            </a:rPr>
                            <m:t>1073741824</m:t>
                          </m:r>
                          <m:f>
                            <m:fPr>
                              <m:type m:val="lin"/>
                              <m:ctrlPr>
                                <a:rPr lang="en-US" sz="1225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25" i="1">
                                  <a:latin typeface="Cambria Math" panose="02040503050406030204" pitchFamily="18" charset="0"/>
                                </a:rPr>
                                <m:t>𝑏𝑦𝑡𝑒𝑠</m:t>
                              </m:r>
                            </m:num>
                            <m:den>
                              <m:r>
                                <a:rPr lang="en-US" sz="1225" i="1">
                                  <a:latin typeface="Cambria Math" panose="02040503050406030204" pitchFamily="18" charset="0"/>
                                </a:rPr>
                                <m:t>𝑠𝑒𝑐𝑜𝑛𝑑</m:t>
                              </m:r>
                            </m:den>
                          </m:f>
                        </m:den>
                      </m:f>
                      <m:r>
                        <a:rPr lang="en-US" sz="1225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22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25">
                              <a:latin typeface="Cambria Math" panose="02040503050406030204" pitchFamily="18" charset="0"/>
                            </a:rPr>
                            <m:t>1.4</m:t>
                          </m:r>
                          <m:r>
                            <m:rPr>
                              <m:sty m:val="p"/>
                            </m:rPr>
                            <a:rPr lang="en-US" sz="1225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25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225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f>
                        <m:fPr>
                          <m:type m:val="lin"/>
                          <m:ctrlPr>
                            <a:rPr lang="en-US" sz="1225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25" i="1">
                              <a:latin typeface="Cambria Math" panose="02040503050406030204" pitchFamily="18" charset="0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sz="1225" i="1">
                              <a:latin typeface="Cambria Math" panose="02040503050406030204" pitchFamily="18" charset="0"/>
                            </a:rPr>
                            <m:t>𝑝𝑎𝑐𝑘𝑒𝑡</m:t>
                          </m:r>
                        </m:den>
                      </m:f>
                    </m:oMath>
                  </m:oMathPara>
                </a14:m>
                <a:endParaRPr lang="en-US" sz="1225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7738AC-2A74-E740-B060-0F43328C7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323" y="2619530"/>
                <a:ext cx="3950623" cy="458479"/>
              </a:xfrm>
              <a:prstGeom prst="rect">
                <a:avLst/>
              </a:prstGeom>
              <a:blipFill>
                <a:blip r:embed="rId3"/>
                <a:stretch>
                  <a:fillRect t="-62162" b="-972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57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B247-0CA3-BA49-9685-0FEBE0BBF5D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2400" dirty="0"/>
              <a:t>Some Perspective: North America (in June, 1999)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648EE-6759-7342-A2C7-8DD11547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72051-16F4-B842-859C-2E51AAD3EB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5859" y="1160429"/>
            <a:ext cx="5315423" cy="4269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1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300" y="2372844"/>
            <a:ext cx="2606279" cy="1035844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81273" y="2555009"/>
            <a:ext cx="859631" cy="5476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26567" y="2780037"/>
            <a:ext cx="97631" cy="6310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64641" y="2933627"/>
            <a:ext cx="197644" cy="3452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24135" y="2801469"/>
            <a:ext cx="157163" cy="8215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0531" y="3026496"/>
            <a:ext cx="166688" cy="7381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39662" y="2970537"/>
            <a:ext cx="204788" cy="1905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938522" y="2959821"/>
            <a:ext cx="290513" cy="9406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27807" y="2697883"/>
            <a:ext cx="230981" cy="14882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082463" y="2600253"/>
            <a:ext cx="184547" cy="6548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554" y="2631209"/>
            <a:ext cx="7745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800" i="1" dirty="0">
                <a:solidFill>
                  <a:schemeClr val="bg1"/>
                </a:solidFill>
                <a:latin typeface="+mn-lt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3584906" y="2832136"/>
            <a:ext cx="406004" cy="167267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3171219" y="2648779"/>
            <a:ext cx="406004" cy="167267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2979474" y="2874482"/>
            <a:ext cx="406004" cy="167267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756" y="3481315"/>
            <a:ext cx="2206229" cy="992981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0044" y="3656337"/>
            <a:ext cx="727472" cy="5119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7473" y="3871840"/>
            <a:ext cx="82153" cy="59531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20550" y="4018287"/>
            <a:ext cx="166688" cy="333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15763" y="3892081"/>
            <a:ext cx="133350" cy="7977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1450" y="4107583"/>
            <a:ext cx="141685" cy="71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68188" y="4054006"/>
            <a:ext cx="173831" cy="183356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06325" y="4044481"/>
            <a:ext cx="245269" cy="8929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96800" y="3793259"/>
            <a:ext cx="195263" cy="14168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781235" y="3699200"/>
            <a:ext cx="155972" cy="6310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960" y="3728965"/>
            <a:ext cx="78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800" i="1" dirty="0">
                <a:solidFill>
                  <a:schemeClr val="bg1"/>
                </a:solidFill>
                <a:latin typeface="+mn-lt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285" y="3065787"/>
            <a:ext cx="2414588" cy="1007269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74391" y="3243190"/>
            <a:ext cx="796528" cy="52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87537" y="3461074"/>
            <a:ext cx="90488" cy="61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437519" y="3611093"/>
            <a:ext cx="182166" cy="333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13682" y="3482506"/>
            <a:ext cx="146447" cy="7977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979129" y="3701581"/>
            <a:ext cx="154781" cy="71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99444" y="3646812"/>
            <a:ext cx="190500" cy="1857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947107" y="3631333"/>
            <a:ext cx="269081" cy="904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959012" y="3381302"/>
            <a:ext cx="214313" cy="144066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75582" y="3286053"/>
            <a:ext cx="170260" cy="64294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204" y="3315818"/>
            <a:ext cx="7745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800" i="1" dirty="0">
                <a:solidFill>
                  <a:schemeClr val="bg1"/>
                </a:solidFill>
                <a:latin typeface="+mn-lt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50266" y="2285927"/>
            <a:ext cx="178594" cy="1964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00410" y="2137100"/>
            <a:ext cx="230981" cy="4298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182601" y="2120431"/>
            <a:ext cx="288131" cy="43457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41154" y="2503812"/>
            <a:ext cx="161925" cy="78462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216188" y="2766940"/>
            <a:ext cx="180975" cy="519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54313" y="3758731"/>
            <a:ext cx="597694" cy="4607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06162" y="4199262"/>
            <a:ext cx="301229" cy="1571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01362" y="4092106"/>
            <a:ext cx="338138" cy="869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735175" y="3870650"/>
            <a:ext cx="785813" cy="7250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37656" y="3562277"/>
            <a:ext cx="406004" cy="1869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3894469" y="2541622"/>
            <a:ext cx="406004" cy="167267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2716404" y="2466903"/>
            <a:ext cx="406004" cy="167267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6137011" y="3661834"/>
            <a:ext cx="406004" cy="167267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5602255" y="3494718"/>
            <a:ext cx="406004" cy="167267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5234517" y="3330427"/>
            <a:ext cx="406004" cy="167267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5042712" y="3560797"/>
            <a:ext cx="406004" cy="167267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5468278" y="3779257"/>
            <a:ext cx="406004" cy="167267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3165211" y="3905878"/>
            <a:ext cx="406004" cy="167267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2805064" y="3759342"/>
            <a:ext cx="406004" cy="167267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2625559" y="3962884"/>
            <a:ext cx="406004" cy="167267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242477" y="4102685"/>
            <a:ext cx="406004" cy="167267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3017911" y="4169593"/>
            <a:ext cx="406004" cy="167267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0BB6B1D-0B22-BA43-AA01-2EC5643695A5}"/>
              </a:ext>
            </a:extLst>
          </p:cNvPr>
          <p:cNvGrpSpPr>
            <a:grpSpLocks/>
          </p:cNvGrpSpPr>
          <p:nvPr/>
        </p:nvGrpSpPr>
        <p:grpSpPr bwMode="auto">
          <a:xfrm>
            <a:off x="2245939" y="2018594"/>
            <a:ext cx="508844" cy="313666"/>
            <a:chOff x="3053396" y="4304255"/>
            <a:chExt cx="678368" cy="418253"/>
          </a:xfrm>
        </p:grpSpPr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B60A3DA3-256B-8E43-9575-8F1327BC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2" name="TextBox 1">
              <a:extLst>
                <a:ext uri="{FF2B5EF4-FFF2-40B4-BE49-F238E27FC236}">
                  <a16:creationId xmlns:a16="http://schemas.microsoft.com/office/drawing/2014/main" id="{F1EBE77F-A331-1B49-AD54-E7C5C36B2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11" name="Group 135">
            <a:extLst>
              <a:ext uri="{FF2B5EF4-FFF2-40B4-BE49-F238E27FC236}">
                <a16:creationId xmlns:a16="http://schemas.microsoft.com/office/drawing/2014/main" id="{0041D52F-4091-A944-8003-ED442384CB16}"/>
              </a:ext>
            </a:extLst>
          </p:cNvPr>
          <p:cNvGrpSpPr>
            <a:grpSpLocks/>
          </p:cNvGrpSpPr>
          <p:nvPr/>
        </p:nvGrpSpPr>
        <p:grpSpPr bwMode="auto">
          <a:xfrm>
            <a:off x="5627769" y="2209079"/>
            <a:ext cx="508844" cy="313666"/>
            <a:chOff x="3053396" y="4304255"/>
            <a:chExt cx="678368" cy="418253"/>
          </a:xfrm>
        </p:grpSpPr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078145B8-5D76-7B44-95E4-711130D9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8" name="TextBox 137">
              <a:extLst>
                <a:ext uri="{FF2B5EF4-FFF2-40B4-BE49-F238E27FC236}">
                  <a16:creationId xmlns:a16="http://schemas.microsoft.com/office/drawing/2014/main" id="{5CA3BADE-216F-2843-9D81-CE5E9D20B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12" name="Group 138">
            <a:extLst>
              <a:ext uri="{FF2B5EF4-FFF2-40B4-BE49-F238E27FC236}">
                <a16:creationId xmlns:a16="http://schemas.microsoft.com/office/drawing/2014/main" id="{F1C6BD9A-0B39-B244-94E8-678C50D1ECD9}"/>
              </a:ext>
            </a:extLst>
          </p:cNvPr>
          <p:cNvGrpSpPr>
            <a:grpSpLocks/>
          </p:cNvGrpSpPr>
          <p:nvPr/>
        </p:nvGrpSpPr>
        <p:grpSpPr bwMode="auto">
          <a:xfrm>
            <a:off x="1807730" y="4352039"/>
            <a:ext cx="508844" cy="313666"/>
            <a:chOff x="3053396" y="4304255"/>
            <a:chExt cx="678368" cy="418253"/>
          </a:xfrm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7E729DEF-3587-F14B-AE03-C52CF3B0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" name="TextBox 140">
              <a:extLst>
                <a:ext uri="{FF2B5EF4-FFF2-40B4-BE49-F238E27FC236}">
                  <a16:creationId xmlns:a16="http://schemas.microsoft.com/office/drawing/2014/main" id="{DA418C0A-2209-A942-A859-5ECE8083B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net</a:t>
              </a:r>
            </a:p>
          </p:txBody>
        </p:sp>
      </p:grpSp>
      <p:grpSp>
        <p:nvGrpSpPr>
          <p:cNvPr id="13" name="Group 141">
            <a:extLst>
              <a:ext uri="{FF2B5EF4-FFF2-40B4-BE49-F238E27FC236}">
                <a16:creationId xmlns:a16="http://schemas.microsoft.com/office/drawing/2014/main" id="{F1A8927C-3AF4-D742-848C-35E15D25BFB5}"/>
              </a:ext>
            </a:extLst>
          </p:cNvPr>
          <p:cNvGrpSpPr>
            <a:grpSpLocks/>
          </p:cNvGrpSpPr>
          <p:nvPr/>
        </p:nvGrpSpPr>
        <p:grpSpPr bwMode="auto">
          <a:xfrm>
            <a:off x="1493363" y="3885350"/>
            <a:ext cx="508844" cy="313666"/>
            <a:chOff x="3053396" y="4304255"/>
            <a:chExt cx="678368" cy="418253"/>
          </a:xfrm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E8F8A0DF-7843-7E4A-8EBF-A24CA907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4" name="TextBox 143">
              <a:extLst>
                <a:ext uri="{FF2B5EF4-FFF2-40B4-BE49-F238E27FC236}">
                  <a16:creationId xmlns:a16="http://schemas.microsoft.com/office/drawing/2014/main" id="{D97DC0BC-584A-AC4F-835D-B981DD67C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net</a:t>
              </a:r>
            </a:p>
          </p:txBody>
        </p:sp>
      </p:grpSp>
      <p:grpSp>
        <p:nvGrpSpPr>
          <p:cNvPr id="14" name="Group 144">
            <a:extLst>
              <a:ext uri="{FF2B5EF4-FFF2-40B4-BE49-F238E27FC236}">
                <a16:creationId xmlns:a16="http://schemas.microsoft.com/office/drawing/2014/main" id="{937AB14A-1B92-0C4D-9DB7-3A65A35F708F}"/>
              </a:ext>
            </a:extLst>
          </p:cNvPr>
          <p:cNvGrpSpPr>
            <a:grpSpLocks/>
          </p:cNvGrpSpPr>
          <p:nvPr/>
        </p:nvGrpSpPr>
        <p:grpSpPr bwMode="auto">
          <a:xfrm>
            <a:off x="1321889" y="3390088"/>
            <a:ext cx="508844" cy="313666"/>
            <a:chOff x="3053396" y="4304255"/>
            <a:chExt cx="678368" cy="418253"/>
          </a:xfrm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72BD96B2-8C8B-A34A-A0B1-8A56E080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2" name="TextBox 146">
              <a:extLst>
                <a:ext uri="{FF2B5EF4-FFF2-40B4-BE49-F238E27FC236}">
                  <a16:creationId xmlns:a16="http://schemas.microsoft.com/office/drawing/2014/main" id="{2E687D8E-E3CE-F949-BB94-C8F32F4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15" name="Group 147">
            <a:extLst>
              <a:ext uri="{FF2B5EF4-FFF2-40B4-BE49-F238E27FC236}">
                <a16:creationId xmlns:a16="http://schemas.microsoft.com/office/drawing/2014/main" id="{417DAC5F-2573-4743-9127-36524340FED9}"/>
              </a:ext>
            </a:extLst>
          </p:cNvPr>
          <p:cNvGrpSpPr>
            <a:grpSpLocks/>
          </p:cNvGrpSpPr>
          <p:nvPr/>
        </p:nvGrpSpPr>
        <p:grpSpPr bwMode="auto">
          <a:xfrm>
            <a:off x="6189820" y="2532904"/>
            <a:ext cx="508844" cy="313666"/>
            <a:chOff x="3053396" y="4304255"/>
            <a:chExt cx="678368" cy="418253"/>
          </a:xfrm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E9F7E8C6-F700-614F-9F9F-0A88C85D7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" name="TextBox 149">
              <a:extLst>
                <a:ext uri="{FF2B5EF4-FFF2-40B4-BE49-F238E27FC236}">
                  <a16:creationId xmlns:a16="http://schemas.microsoft.com/office/drawing/2014/main" id="{59E18F13-5C5C-4049-B258-FAF65F9B2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16" name="Group 150">
            <a:extLst>
              <a:ext uri="{FF2B5EF4-FFF2-40B4-BE49-F238E27FC236}">
                <a16:creationId xmlns:a16="http://schemas.microsoft.com/office/drawing/2014/main" id="{B1724044-B1C6-934B-8868-30D0FD03826E}"/>
              </a:ext>
            </a:extLst>
          </p:cNvPr>
          <p:cNvGrpSpPr>
            <a:grpSpLocks/>
          </p:cNvGrpSpPr>
          <p:nvPr/>
        </p:nvGrpSpPr>
        <p:grpSpPr bwMode="auto">
          <a:xfrm>
            <a:off x="3446251" y="1837632"/>
            <a:ext cx="508844" cy="313666"/>
            <a:chOff x="3053396" y="4304255"/>
            <a:chExt cx="678368" cy="418253"/>
          </a:xfrm>
        </p:grpSpPr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44CA58B7-16C9-C241-8F79-C6964EA2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8" name="TextBox 152">
              <a:extLst>
                <a:ext uri="{FF2B5EF4-FFF2-40B4-BE49-F238E27FC236}">
                  <a16:creationId xmlns:a16="http://schemas.microsoft.com/office/drawing/2014/main" id="{766583C3-B9DB-094A-A09E-A4BC2FBDE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18" name="Group 156">
            <a:extLst>
              <a:ext uri="{FF2B5EF4-FFF2-40B4-BE49-F238E27FC236}">
                <a16:creationId xmlns:a16="http://schemas.microsoft.com/office/drawing/2014/main" id="{DE67CACE-BA9C-4F49-9CCC-2A95DDABF7BC}"/>
              </a:ext>
            </a:extLst>
          </p:cNvPr>
          <p:cNvGrpSpPr>
            <a:grpSpLocks/>
          </p:cNvGrpSpPr>
          <p:nvPr/>
        </p:nvGrpSpPr>
        <p:grpSpPr bwMode="auto">
          <a:xfrm>
            <a:off x="4132143" y="1818584"/>
            <a:ext cx="508844" cy="313666"/>
            <a:chOff x="3053396" y="4304255"/>
            <a:chExt cx="678368" cy="418253"/>
          </a:xfrm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8AD1749B-4C4E-DE45-96BC-98F1585D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4" name="TextBox 158">
              <a:extLst>
                <a:ext uri="{FF2B5EF4-FFF2-40B4-BE49-F238E27FC236}">
                  <a16:creationId xmlns:a16="http://schemas.microsoft.com/office/drawing/2014/main" id="{0ADF884B-3F6F-8145-B641-9A429A34A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net</a:t>
              </a:r>
            </a:p>
          </p:txBody>
        </p:sp>
      </p:grpSp>
      <p:grpSp>
        <p:nvGrpSpPr>
          <p:cNvPr id="19" name="Group 160">
            <a:extLst>
              <a:ext uri="{FF2B5EF4-FFF2-40B4-BE49-F238E27FC236}">
                <a16:creationId xmlns:a16="http://schemas.microsoft.com/office/drawing/2014/main" id="{CF0A8E3D-09B1-214E-99FD-B5570442C39E}"/>
              </a:ext>
            </a:extLst>
          </p:cNvPr>
          <p:cNvGrpSpPr>
            <a:grpSpLocks/>
          </p:cNvGrpSpPr>
          <p:nvPr/>
        </p:nvGrpSpPr>
        <p:grpSpPr bwMode="auto">
          <a:xfrm>
            <a:off x="6427977" y="4542525"/>
            <a:ext cx="508844" cy="313666"/>
            <a:chOff x="3053396" y="4304255"/>
            <a:chExt cx="678368" cy="418253"/>
          </a:xfrm>
        </p:grpSpPr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EDDB4269-F7AA-7240-B093-B372704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2" name="TextBox 162">
              <a:extLst>
                <a:ext uri="{FF2B5EF4-FFF2-40B4-BE49-F238E27FC236}">
                  <a16:creationId xmlns:a16="http://schemas.microsoft.com/office/drawing/2014/main" id="{0403D7D4-9E2C-F94E-924D-8574777C7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20" name="Group 163">
            <a:extLst>
              <a:ext uri="{FF2B5EF4-FFF2-40B4-BE49-F238E27FC236}">
                <a16:creationId xmlns:a16="http://schemas.microsoft.com/office/drawing/2014/main" id="{4FD3E459-AF79-0B45-B5D3-3CA1740A2701}"/>
              </a:ext>
            </a:extLst>
          </p:cNvPr>
          <p:cNvGrpSpPr>
            <a:grpSpLocks/>
          </p:cNvGrpSpPr>
          <p:nvPr/>
        </p:nvGrpSpPr>
        <p:grpSpPr bwMode="auto">
          <a:xfrm>
            <a:off x="7056712" y="4056787"/>
            <a:ext cx="508844" cy="313666"/>
            <a:chOff x="3053396" y="4304255"/>
            <a:chExt cx="678368" cy="418253"/>
          </a:xfrm>
        </p:grpSpPr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3CAEF347-FE90-E949-A631-0171A060E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0" name="TextBox 165">
              <a:extLst>
                <a:ext uri="{FF2B5EF4-FFF2-40B4-BE49-F238E27FC236}">
                  <a16:creationId xmlns:a16="http://schemas.microsoft.com/office/drawing/2014/main" id="{0B914A90-A394-6F45-B155-CCE12CEFE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21" name="Group 166">
            <a:extLst>
              <a:ext uri="{FF2B5EF4-FFF2-40B4-BE49-F238E27FC236}">
                <a16:creationId xmlns:a16="http://schemas.microsoft.com/office/drawing/2014/main" id="{5FECB796-EB1A-6941-942C-2C77B9305400}"/>
              </a:ext>
            </a:extLst>
          </p:cNvPr>
          <p:cNvGrpSpPr>
            <a:grpSpLocks/>
          </p:cNvGrpSpPr>
          <p:nvPr/>
        </p:nvGrpSpPr>
        <p:grpSpPr bwMode="auto">
          <a:xfrm>
            <a:off x="6885239" y="3371040"/>
            <a:ext cx="508844" cy="313666"/>
            <a:chOff x="3053396" y="4304255"/>
            <a:chExt cx="678368" cy="418253"/>
          </a:xfrm>
        </p:grpSpPr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583D705A-27D6-7742-A076-4DD3D0002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8" name="TextBox 168">
              <a:extLst>
                <a:ext uri="{FF2B5EF4-FFF2-40B4-BE49-F238E27FC236}">
                  <a16:creationId xmlns:a16="http://schemas.microsoft.com/office/drawing/2014/main" id="{B52DEC78-1030-A54E-8A0F-BCB9B6D6B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EBE302E-6B07-964E-B474-2379BF38E56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4933826" y="1750665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26" name="TextBox 179">
            <a:extLst>
              <a:ext uri="{FF2B5EF4-FFF2-40B4-BE49-F238E27FC236}">
                <a16:creationId xmlns:a16="http://schemas.microsoft.com/office/drawing/2014/main" id="{5687370B-669A-6440-92DE-16AFFBA3FBDE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6648556" y="2855480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27" name="TextBox 180">
            <a:extLst>
              <a:ext uri="{FF2B5EF4-FFF2-40B4-BE49-F238E27FC236}">
                <a16:creationId xmlns:a16="http://schemas.microsoft.com/office/drawing/2014/main" id="{DDCB7942-CF63-0E41-965D-4990C91E38C2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5649978" y="4740169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28" name="TextBox 181">
            <a:extLst>
              <a:ext uri="{FF2B5EF4-FFF2-40B4-BE49-F238E27FC236}">
                <a16:creationId xmlns:a16="http://schemas.microsoft.com/office/drawing/2014/main" id="{14DD3F3C-E274-2D4E-83D9-E679452E9927}"/>
              </a:ext>
            </a:extLst>
          </p:cNvPr>
          <p:cNvSpPr txBox="1">
            <a:spLocks noChangeArrowheads="1"/>
          </p:cNvSpPr>
          <p:nvPr/>
        </p:nvSpPr>
        <p:spPr bwMode="auto">
          <a:xfrm rot="11651262">
            <a:off x="2373945" y="4667693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29" name="TextBox 182">
            <a:extLst>
              <a:ext uri="{FF2B5EF4-FFF2-40B4-BE49-F238E27FC236}">
                <a16:creationId xmlns:a16="http://schemas.microsoft.com/office/drawing/2014/main" id="{99FAE186-77C6-3F42-AB05-E0FF7C6CB0A1}"/>
              </a:ext>
            </a:extLst>
          </p:cNvPr>
          <p:cNvSpPr txBox="1">
            <a:spLocks noChangeArrowheads="1"/>
          </p:cNvSpPr>
          <p:nvPr/>
        </p:nvSpPr>
        <p:spPr bwMode="auto">
          <a:xfrm rot="16607303">
            <a:off x="1184169" y="2937993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30" name="TextBox 183">
            <a:extLst>
              <a:ext uri="{FF2B5EF4-FFF2-40B4-BE49-F238E27FC236}">
                <a16:creationId xmlns:a16="http://schemas.microsoft.com/office/drawing/2014/main" id="{1CE3A2E2-820D-D645-BBA3-0C3089DE6461}"/>
              </a:ext>
            </a:extLst>
          </p:cNvPr>
          <p:cNvSpPr txBox="1">
            <a:spLocks noChangeArrowheads="1"/>
          </p:cNvSpPr>
          <p:nvPr/>
        </p:nvSpPr>
        <p:spPr bwMode="auto">
          <a:xfrm rot="20582737">
            <a:off x="2823699" y="1713079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282" y="1184062"/>
            <a:ext cx="7290594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r>
              <a:rPr lang="en-US" alt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Networks of ISPs connect to provide global connectivity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4302435" y="2460619"/>
            <a:ext cx="1704292" cy="795757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96839" cy="369369"/>
              <a:chOff x="5573768" y="2726239"/>
              <a:chExt cx="596839" cy="369369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6" y="2726239"/>
                <a:ext cx="577581" cy="369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2677616" y="3107916"/>
            <a:ext cx="2203902" cy="1018124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9" name="Straight Connector 515">
            <a:extLst>
              <a:ext uri="{FF2B5EF4-FFF2-40B4-BE49-F238E27FC236}">
                <a16:creationId xmlns:a16="http://schemas.microsoft.com/office/drawing/2014/main" id="{E64B2F34-F5A2-0748-B519-596A0F2D52A9}"/>
              </a:ext>
            </a:extLst>
          </p:cNvPr>
          <p:cNvCxnSpPr>
            <a:cxnSpLocks noChangeShapeType="1"/>
            <a:stCxn id="930" idx="2"/>
          </p:cNvCxnSpPr>
          <p:nvPr/>
        </p:nvCxnSpPr>
        <p:spPr bwMode="auto">
          <a:xfrm flipV="1">
            <a:off x="3737160" y="3518224"/>
            <a:ext cx="231860" cy="23078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traight Connector 519">
            <a:extLst>
              <a:ext uri="{FF2B5EF4-FFF2-40B4-BE49-F238E27FC236}">
                <a16:creationId xmlns:a16="http://schemas.microsoft.com/office/drawing/2014/main" id="{A78B3472-4495-804D-9DE2-F7A93E5EED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40136" y="3228939"/>
            <a:ext cx="697376" cy="275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traight Connector 520">
            <a:extLst>
              <a:ext uri="{FF2B5EF4-FFF2-40B4-BE49-F238E27FC236}">
                <a16:creationId xmlns:a16="http://schemas.microsoft.com/office/drawing/2014/main" id="{B39E2778-53AB-7A47-8C24-A5C1BE87DA91}"/>
              </a:ext>
            </a:extLst>
          </p:cNvPr>
          <p:cNvCxnSpPr>
            <a:cxnSpLocks noChangeShapeType="1"/>
            <a:stCxn id="1007" idx="2"/>
          </p:cNvCxnSpPr>
          <p:nvPr/>
        </p:nvCxnSpPr>
        <p:spPr bwMode="auto">
          <a:xfrm>
            <a:off x="3611305" y="3246032"/>
            <a:ext cx="357715" cy="20812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5947106" y="3240519"/>
            <a:ext cx="406004" cy="167267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3300215" y="3155828"/>
            <a:ext cx="406004" cy="167267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3426070" y="3658809"/>
            <a:ext cx="406004" cy="167267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4821898" y="3174820"/>
            <a:ext cx="406004" cy="167267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4093303" y="3015491"/>
            <a:ext cx="406004" cy="167267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320" name="Group 518">
            <a:extLst>
              <a:ext uri="{FF2B5EF4-FFF2-40B4-BE49-F238E27FC236}">
                <a16:creationId xmlns:a16="http://schemas.microsoft.com/office/drawing/2014/main" id="{5B45D9C6-3CE7-2041-98FA-CDA4548CA9EC}"/>
              </a:ext>
            </a:extLst>
          </p:cNvPr>
          <p:cNvGrpSpPr>
            <a:grpSpLocks/>
          </p:cNvGrpSpPr>
          <p:nvPr/>
        </p:nvGrpSpPr>
        <p:grpSpPr bwMode="auto">
          <a:xfrm>
            <a:off x="3839756" y="3375079"/>
            <a:ext cx="471203" cy="276999"/>
            <a:chOff x="5634518" y="2652249"/>
            <a:chExt cx="627854" cy="368918"/>
          </a:xfrm>
        </p:grpSpPr>
        <p:sp>
          <p:nvSpPr>
            <p:cNvPr id="323" name="Oval 521">
              <a:extLst>
                <a:ext uri="{FF2B5EF4-FFF2-40B4-BE49-F238E27FC236}">
                  <a16:creationId xmlns:a16="http://schemas.microsoft.com/office/drawing/2014/main" id="{8C2B1233-55C2-9047-95E3-7365B78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24" name="TextBox 522">
              <a:extLst>
                <a:ext uri="{FF2B5EF4-FFF2-40B4-BE49-F238E27FC236}">
                  <a16:creationId xmlns:a16="http://schemas.microsoft.com/office/drawing/2014/main" id="{A334D512-2736-F84E-A319-19B29AF83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5246" y="2652249"/>
              <a:ext cx="577126" cy="368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>
                  <a:solidFill>
                    <a:schemeClr val="bg1"/>
                  </a:solidFill>
                  <a:latin typeface="+mn-lt"/>
                </a:rPr>
                <a:t>IXP</a:t>
              </a:r>
            </a:p>
          </p:txBody>
        </p: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4683634" y="3741012"/>
            <a:ext cx="406004" cy="167267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2516650" y="3041257"/>
            <a:ext cx="406004" cy="167267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cxnSp>
        <p:nvCxnSpPr>
          <p:cNvPr id="325" name="Straight Connector 500">
            <a:extLst>
              <a:ext uri="{FF2B5EF4-FFF2-40B4-BE49-F238E27FC236}">
                <a16:creationId xmlns:a16="http://schemas.microsoft.com/office/drawing/2014/main" id="{EF8338AF-209E-814B-90EA-03D0FD1B42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66805" y="2547865"/>
            <a:ext cx="28575" cy="2321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traight Connector 501">
            <a:extLst>
              <a:ext uri="{FF2B5EF4-FFF2-40B4-BE49-F238E27FC236}">
                <a16:creationId xmlns:a16="http://schemas.microsoft.com/office/drawing/2014/main" id="{A4EF59C7-39D5-A64B-9E1B-7D8DD234CD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01309" y="2758606"/>
            <a:ext cx="92869" cy="1595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traight Connector 514">
            <a:extLst>
              <a:ext uri="{FF2B5EF4-FFF2-40B4-BE49-F238E27FC236}">
                <a16:creationId xmlns:a16="http://schemas.microsoft.com/office/drawing/2014/main" id="{9AB43EDB-FC7A-3149-8AC7-F57E5F976F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41778" y="3581327"/>
            <a:ext cx="152400" cy="59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traight Connector 39941">
            <a:extLst>
              <a:ext uri="{FF2B5EF4-FFF2-40B4-BE49-F238E27FC236}">
                <a16:creationId xmlns:a16="http://schemas.microsoft.com/office/drawing/2014/main" id="{CB780043-4D09-4C44-814E-EA66A3A23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138256" y="3172943"/>
            <a:ext cx="32266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53">
            <a:extLst>
              <a:ext uri="{FF2B5EF4-FFF2-40B4-BE49-F238E27FC236}">
                <a16:creationId xmlns:a16="http://schemas.microsoft.com/office/drawing/2014/main" id="{D3F39309-4CCA-1346-A4B3-93C528C3A3F3}"/>
              </a:ext>
            </a:extLst>
          </p:cNvPr>
          <p:cNvGrpSpPr>
            <a:grpSpLocks/>
          </p:cNvGrpSpPr>
          <p:nvPr/>
        </p:nvGrpSpPr>
        <p:grpSpPr bwMode="auto">
          <a:xfrm>
            <a:off x="1664836" y="2323371"/>
            <a:ext cx="508844" cy="313666"/>
            <a:chOff x="3053396" y="4304255"/>
            <a:chExt cx="678368" cy="418253"/>
          </a:xfrm>
        </p:grpSpPr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07DE4F60-83A5-0341-A9C1-1548C4278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6" name="TextBox 155">
              <a:extLst>
                <a:ext uri="{FF2B5EF4-FFF2-40B4-BE49-F238E27FC236}">
                  <a16:creationId xmlns:a16="http://schemas.microsoft.com/office/drawing/2014/main" id="{661C5E06-AA77-3D42-A208-2104FCC9B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net</a:t>
              </a:r>
            </a:p>
          </p:txBody>
        </p:sp>
      </p:grpSp>
      <p:grpSp>
        <p:nvGrpSpPr>
          <p:cNvPr id="10" name="Group 131">
            <a:extLst>
              <a:ext uri="{FF2B5EF4-FFF2-40B4-BE49-F238E27FC236}">
                <a16:creationId xmlns:a16="http://schemas.microsoft.com/office/drawing/2014/main" id="{15FE5D2D-CFDD-2545-AD30-9375E330E58E}"/>
              </a:ext>
            </a:extLst>
          </p:cNvPr>
          <p:cNvGrpSpPr>
            <a:grpSpLocks/>
          </p:cNvGrpSpPr>
          <p:nvPr/>
        </p:nvGrpSpPr>
        <p:grpSpPr bwMode="auto">
          <a:xfrm>
            <a:off x="1379047" y="2618622"/>
            <a:ext cx="508844" cy="313666"/>
            <a:chOff x="3053396" y="4304255"/>
            <a:chExt cx="678368" cy="418253"/>
          </a:xfrm>
        </p:grpSpPr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0C318F62-493F-244E-9A3D-74FDA424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0" name="TextBox 133">
              <a:extLst>
                <a:ext uri="{FF2B5EF4-FFF2-40B4-BE49-F238E27FC236}">
                  <a16:creationId xmlns:a16="http://schemas.microsoft.com/office/drawing/2014/main" id="{45ED4CFD-305F-FD49-AB6C-BC96E8D76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cxnSp>
        <p:nvCxnSpPr>
          <p:cNvPr id="330" name="Straight Connector 524">
            <a:extLst>
              <a:ext uri="{FF2B5EF4-FFF2-40B4-BE49-F238E27FC236}">
                <a16:creationId xmlns:a16="http://schemas.microsoft.com/office/drawing/2014/main" id="{25B43DB6-52F3-DE4C-9BA6-B2A747C4C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01388" y="3403329"/>
            <a:ext cx="420684" cy="224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2469290" y="3568281"/>
            <a:ext cx="406004" cy="167267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cxnSp>
        <p:nvCxnSpPr>
          <p:cNvPr id="349" name="Straight Connector 510">
            <a:extLst>
              <a:ext uri="{FF2B5EF4-FFF2-40B4-BE49-F238E27FC236}">
                <a16:creationId xmlns:a16="http://schemas.microsoft.com/office/drawing/2014/main" id="{B29E275D-8845-6E40-A08F-12FF3311E17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884349" y="4164138"/>
            <a:ext cx="278606" cy="7298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C0DD398-57C2-EB4A-A85E-E41AD8F8225D}"/>
              </a:ext>
            </a:extLst>
          </p:cNvPr>
          <p:cNvGrpSpPr/>
          <p:nvPr/>
        </p:nvGrpSpPr>
        <p:grpSpPr>
          <a:xfrm>
            <a:off x="3346186" y="4371185"/>
            <a:ext cx="1662113" cy="400172"/>
            <a:chOff x="4461581" y="5447247"/>
            <a:chExt cx="2216150" cy="533562"/>
          </a:xfrm>
        </p:grpSpPr>
        <p:cxnSp>
          <p:nvCxnSpPr>
            <p:cNvPr id="350" name="Straight Connector 509">
              <a:extLst>
                <a:ext uri="{FF2B5EF4-FFF2-40B4-BE49-F238E27FC236}">
                  <a16:creationId xmlns:a16="http://schemas.microsoft.com/office/drawing/2014/main" id="{15E7E8CE-D231-0443-8237-9CDCCE5432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7031" y="5810947"/>
              <a:ext cx="520700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5" name="Oval 33">
              <a:extLst>
                <a:ext uri="{FF2B5EF4-FFF2-40B4-BE49-F238E27FC236}">
                  <a16:creationId xmlns:a16="http://schemas.microsoft.com/office/drawing/2014/main" id="{1711CC92-9E02-C94A-94D1-57C565B262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51" name="Straight Connector 511">
              <a:extLst>
                <a:ext uri="{FF2B5EF4-FFF2-40B4-BE49-F238E27FC236}">
                  <a16:creationId xmlns:a16="http://schemas.microsoft.com/office/drawing/2014/main" id="{DDF17605-AB1A-CD4B-919C-6D6D051BCF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61581" y="581570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3" name="TextBox 9">
              <a:extLst>
                <a:ext uri="{FF2B5EF4-FFF2-40B4-BE49-F238E27FC236}">
                  <a16:creationId xmlns:a16="http://schemas.microsoft.com/office/drawing/2014/main" id="{419FEDC2-503D-FD43-B58C-4D0CA969F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400" y="5488195"/>
              <a:ext cx="164617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 i="1" dirty="0"/>
                <a:t>regional ISP</a:t>
              </a:r>
            </a:p>
          </p:txBody>
        </p:sp>
      </p:grpSp>
      <p:grpSp>
        <p:nvGrpSpPr>
          <p:cNvPr id="24" name="Group 175">
            <a:extLst>
              <a:ext uri="{FF2B5EF4-FFF2-40B4-BE49-F238E27FC236}">
                <a16:creationId xmlns:a16="http://schemas.microsoft.com/office/drawing/2014/main" id="{134DD520-7978-5747-B557-6216C572DFE6}"/>
              </a:ext>
            </a:extLst>
          </p:cNvPr>
          <p:cNvGrpSpPr>
            <a:grpSpLocks/>
          </p:cNvGrpSpPr>
          <p:nvPr/>
        </p:nvGrpSpPr>
        <p:grpSpPr bwMode="auto">
          <a:xfrm>
            <a:off x="3150936" y="4713961"/>
            <a:ext cx="508844" cy="313666"/>
            <a:chOff x="3053396" y="4304255"/>
            <a:chExt cx="678368" cy="418253"/>
          </a:xfrm>
        </p:grpSpPr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C577F5FD-5D66-CF43-8149-2A5429C89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2" name="TextBox 177">
              <a:extLst>
                <a:ext uri="{FF2B5EF4-FFF2-40B4-BE49-F238E27FC236}">
                  <a16:creationId xmlns:a16="http://schemas.microsoft.com/office/drawing/2014/main" id="{AA8FB1A9-24AA-6944-82EC-BE9D92626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23" name="Group 172">
            <a:extLst>
              <a:ext uri="{FF2B5EF4-FFF2-40B4-BE49-F238E27FC236}">
                <a16:creationId xmlns:a16="http://schemas.microsoft.com/office/drawing/2014/main" id="{7C2A35D0-56CA-3641-A6F1-6B3B15ECC563}"/>
              </a:ext>
            </a:extLst>
          </p:cNvPr>
          <p:cNvGrpSpPr>
            <a:grpSpLocks/>
          </p:cNvGrpSpPr>
          <p:nvPr/>
        </p:nvGrpSpPr>
        <p:grpSpPr bwMode="auto">
          <a:xfrm>
            <a:off x="4065459" y="4828252"/>
            <a:ext cx="508844" cy="313666"/>
            <a:chOff x="3053396" y="4304255"/>
            <a:chExt cx="678368" cy="418253"/>
          </a:xfrm>
        </p:grpSpPr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8AAD2739-378D-9246-AF78-87DAEF7F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E7F13F8B-3A00-D34F-9D41-965BF8458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22" name="Group 169">
            <a:extLst>
              <a:ext uri="{FF2B5EF4-FFF2-40B4-BE49-F238E27FC236}">
                <a16:creationId xmlns:a16="http://schemas.microsoft.com/office/drawing/2014/main" id="{188C2074-F159-A84A-BA68-5AB5304751BC}"/>
              </a:ext>
            </a:extLst>
          </p:cNvPr>
          <p:cNvGrpSpPr>
            <a:grpSpLocks/>
          </p:cNvGrpSpPr>
          <p:nvPr/>
        </p:nvGrpSpPr>
        <p:grpSpPr bwMode="auto">
          <a:xfrm>
            <a:off x="4751351" y="4723485"/>
            <a:ext cx="508844" cy="313666"/>
            <a:chOff x="3053396" y="4304255"/>
            <a:chExt cx="678368" cy="418253"/>
          </a:xfrm>
        </p:grpSpPr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BDC6D0EF-413A-9E4D-9647-D0D2FE444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6" name="TextBox 171">
              <a:extLst>
                <a:ext uri="{FF2B5EF4-FFF2-40B4-BE49-F238E27FC236}">
                  <a16:creationId xmlns:a16="http://schemas.microsoft.com/office/drawing/2014/main" id="{FE5336A0-2A38-3C4B-B598-A66CCCFD5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3609314" y="4044481"/>
            <a:ext cx="406004" cy="167267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354" name="Oval 33">
            <a:extLst>
              <a:ext uri="{FF2B5EF4-FFF2-40B4-BE49-F238E27FC236}">
                <a16:creationId xmlns:a16="http://schemas.microsoft.com/office/drawing/2014/main" id="{4311CB3E-A4EB-DB44-B228-0B362E348AF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22941" y="3101704"/>
            <a:ext cx="939403" cy="28575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985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420B-8CF1-E74D-A94A-CB25C0EA4F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Some Perspective: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E8B50-317A-DE42-B9CC-6E4808EC5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B4E92-A659-D543-B73F-FEBA8392F9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24523" y="1105317"/>
            <a:ext cx="4299661" cy="42996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7637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2751-6EE4-EF47-85C6-1BF37A50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how does the Internet of Things fit into the 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1526-2CDC-1341-AF36-B59495BBC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954222" cy="4188246"/>
          </a:xfrm>
        </p:spPr>
        <p:txBody>
          <a:bodyPr>
            <a:normAutofit/>
          </a:bodyPr>
          <a:lstStyle/>
          <a:p>
            <a:r>
              <a:rPr lang="en-US" sz="2000" dirty="0"/>
              <a:t>“IP is the Narrow Waist of the Internet”</a:t>
            </a:r>
          </a:p>
          <a:p>
            <a:pPr lvl="1"/>
            <a:r>
              <a:rPr lang="en-US" sz="1800" dirty="0">
                <a:hlinkClick r:id="rId2"/>
              </a:rPr>
              <a:t>IP is Dead, Long Live IP for Wireless Sensor Networks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A recurring theme in this class:</a:t>
            </a:r>
          </a:p>
          <a:p>
            <a:pPr lvl="1"/>
            <a:r>
              <a:rPr lang="en-US" sz="1800" dirty="0"/>
              <a:t>How does this actually attach to the Internet</a:t>
            </a:r>
          </a:p>
          <a:p>
            <a:pPr lvl="2"/>
            <a:r>
              <a:rPr lang="en-US" sz="1400" dirty="0"/>
              <a:t>Physically [hello Hue Hub, </a:t>
            </a:r>
            <a:r>
              <a:rPr lang="en-US" sz="1400" dirty="0" err="1"/>
              <a:t>Wyze</a:t>
            </a:r>
            <a:r>
              <a:rPr lang="en-US" sz="1400" dirty="0"/>
              <a:t> Hub, August Hub, …]</a:t>
            </a:r>
          </a:p>
          <a:p>
            <a:pPr lvl="2"/>
            <a:r>
              <a:rPr lang="en-US" sz="1400" dirty="0"/>
              <a:t>Logically [are BLE devices </a:t>
            </a:r>
            <a:r>
              <a:rPr lang="en-US" sz="1400" i="1" dirty="0"/>
              <a:t>really</a:t>
            </a:r>
            <a:r>
              <a:rPr lang="en-US" sz="1400" dirty="0"/>
              <a:t> part of the internet?]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18A42-3089-2F4B-805E-33F69E45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FBEC-4572-B24B-913A-8BFF7880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317" y="1351070"/>
            <a:ext cx="2333985" cy="3030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328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45E2-BA6C-C2E6-6FD7-3E129981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which layer 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7AB19-E026-2550-B66F-6E0B7A100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000" dirty="0"/>
              <a:t>Reliable transfer, ensuring packets successfully get from host to host?</a:t>
            </a:r>
          </a:p>
          <a:p>
            <a:pPr marL="628650" indent="-514350">
              <a:buFont typeface="+mj-lt"/>
              <a:buAutoNum type="arabicPeriod"/>
            </a:pPr>
            <a:endParaRPr lang="en-US" sz="2000" dirty="0"/>
          </a:p>
          <a:p>
            <a:pPr marL="628650" indent="-514350">
              <a:buFont typeface="+mj-lt"/>
              <a:buAutoNum type="arabicPeriod"/>
            </a:pPr>
            <a:r>
              <a:rPr lang="en-US" sz="2000" dirty="0"/>
              <a:t>DNS (Domain Name System), the database of mappings from domains to IP addresses.</a:t>
            </a:r>
          </a:p>
          <a:p>
            <a:pPr marL="628650" indent="-514350">
              <a:buFont typeface="+mj-lt"/>
              <a:buAutoNum type="arabicPeriod"/>
            </a:pPr>
            <a:endParaRPr lang="en-US" sz="2000" dirty="0"/>
          </a:p>
          <a:p>
            <a:pPr marL="628650" indent="-514350">
              <a:buFont typeface="+mj-lt"/>
              <a:buAutoNum type="arabicPeriod"/>
            </a:pPr>
            <a:r>
              <a:rPr lang="en-US" sz="2000" dirty="0"/>
              <a:t>Scheduling when a wireless device is allowed to "talk" (i.e. transmit packets).</a:t>
            </a:r>
          </a:p>
          <a:p>
            <a:pPr marL="628650" indent="-514350">
              <a:buFont typeface="+mj-lt"/>
              <a:buAutoNum type="arabicPeriod"/>
            </a:pPr>
            <a:endParaRPr lang="en-US" sz="2000" dirty="0"/>
          </a:p>
          <a:p>
            <a:pPr marL="628650" indent="-514350">
              <a:buFont typeface="+mj-lt"/>
              <a:buAutoNum type="arabicPeriod"/>
            </a:pPr>
            <a:r>
              <a:rPr lang="en-US" sz="2000" dirty="0"/>
              <a:t>The decision to route using Router A rather than Router B when forwarding packets.</a:t>
            </a:r>
          </a:p>
          <a:p>
            <a:pPr marL="628650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3D818-DF35-CDEB-F3A6-D4BA012DFA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73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steps for viewing a website?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Computer looks up domain name to get IP Address</a:t>
            </a:r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Computer sends request to IP_address:80</a:t>
            </a:r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Computer gets back data, which it renders into a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0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622D-2775-A745-B9A7-58A4C1DB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8A88-1864-794B-A214-F3ACF3DC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“famous” interview question</a:t>
            </a:r>
          </a:p>
          <a:p>
            <a:pPr lvl="1"/>
            <a:r>
              <a:rPr lang="en-US" dirty="0"/>
              <a:t>“What happens when you type </a:t>
            </a:r>
            <a:r>
              <a:rPr lang="en-US" dirty="0" err="1"/>
              <a:t>google.com</a:t>
            </a:r>
            <a:r>
              <a:rPr lang="en-US" dirty="0"/>
              <a:t> into your browser’s address bar and press enter?”</a:t>
            </a:r>
          </a:p>
          <a:p>
            <a:pPr lvl="1"/>
            <a:r>
              <a:rPr lang="en-US" dirty="0">
                <a:hlinkClick r:id="rId2"/>
              </a:rPr>
              <a:t>https://github.com/alex/what-happens-when</a:t>
            </a:r>
            <a:r>
              <a:rPr lang="en-US" dirty="0"/>
              <a:t> (11 pages!)</a:t>
            </a:r>
          </a:p>
          <a:p>
            <a:pPr lvl="2"/>
            <a:r>
              <a:rPr lang="en-US" dirty="0"/>
              <a:t>Keyboard events</a:t>
            </a:r>
          </a:p>
          <a:p>
            <a:pPr lvl="2"/>
            <a:r>
              <a:rPr lang="en-US" dirty="0"/>
              <a:t>Parsing URL</a:t>
            </a:r>
          </a:p>
          <a:p>
            <a:pPr lvl="2"/>
            <a:r>
              <a:rPr lang="en-US" dirty="0"/>
              <a:t>DNS lookup</a:t>
            </a:r>
          </a:p>
          <a:p>
            <a:pPr lvl="2"/>
            <a:r>
              <a:rPr lang="en-US" dirty="0"/>
              <a:t>Opening socket</a:t>
            </a:r>
          </a:p>
          <a:p>
            <a:pPr lvl="2"/>
            <a:r>
              <a:rPr lang="en-US" dirty="0"/>
              <a:t>HTTP protocol</a:t>
            </a:r>
          </a:p>
          <a:p>
            <a:pPr lvl="2"/>
            <a:r>
              <a:rPr lang="en-US" dirty="0"/>
              <a:t>HTML parsing</a:t>
            </a:r>
          </a:p>
          <a:p>
            <a:pPr lvl="2"/>
            <a:r>
              <a:rPr lang="en-US" dirty="0"/>
              <a:t>GPU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8DBE6-0E91-574D-8825-3B91AE49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9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63968"/>
            <a:ext cx="8229599" cy="3548063"/>
          </a:xfrm>
        </p:spPr>
        <p:txBody>
          <a:bodyPr/>
          <a:lstStyle/>
          <a:p>
            <a:r>
              <a:rPr lang="en-US" dirty="0"/>
              <a:t>What can you learn about the network around you?</a:t>
            </a:r>
          </a:p>
          <a:p>
            <a:r>
              <a:rPr lang="en-US" dirty="0"/>
              <a:t>Play with Wireshark</a:t>
            </a:r>
          </a:p>
          <a:p>
            <a:r>
              <a:rPr lang="en-US" dirty="0"/>
              <a:t>Protocol analysis, introspection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5095"/>
            <a:ext cx="8229599" cy="788873"/>
          </a:xfrm>
        </p:spPr>
        <p:txBody>
          <a:bodyPr/>
          <a:lstStyle/>
          <a:p>
            <a:r>
              <a:rPr lang="en-US" dirty="0"/>
              <a:t>Lab 1: How does </a:t>
            </a:r>
            <a:r>
              <a:rPr lang="en-US" i="1" dirty="0"/>
              <a:t>your</a:t>
            </a:r>
            <a:r>
              <a:rPr lang="en-US" dirty="0"/>
              <a:t> Internet work?</a:t>
            </a:r>
          </a:p>
        </p:txBody>
      </p:sp>
    </p:spTree>
    <p:extLst>
      <p:ext uri="{BB962C8B-B14F-4D97-AF65-F5344CB8AC3E}">
        <p14:creationId xmlns:p14="http://schemas.microsoft.com/office/powerpoint/2010/main" val="164182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8DC90-836A-74C8-E964-36CCEAAE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term road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61F69-39F5-0023-D5CF-46314CF68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week</a:t>
            </a:r>
          </a:p>
          <a:p>
            <a:pPr lvl="1"/>
            <a:r>
              <a:rPr lang="en-US" dirty="0"/>
              <a:t>Today: introduction to networking</a:t>
            </a:r>
          </a:p>
          <a:p>
            <a:pPr lvl="1"/>
            <a:r>
              <a:rPr lang="en-US" dirty="0"/>
              <a:t>Wed: Wireshark lab</a:t>
            </a:r>
          </a:p>
          <a:p>
            <a:pPr lvl="2"/>
            <a:r>
              <a:rPr lang="en-US" dirty="0"/>
              <a:t>Make sure to do prelab!</a:t>
            </a:r>
          </a:p>
          <a:p>
            <a:pPr lvl="2"/>
            <a:r>
              <a:rPr lang="en-US" dirty="0"/>
              <a:t>This will be the only individual lab</a:t>
            </a:r>
          </a:p>
          <a:p>
            <a:r>
              <a:rPr lang="en-US" dirty="0"/>
              <a:t>Next week</a:t>
            </a:r>
          </a:p>
          <a:p>
            <a:pPr lvl="1"/>
            <a:r>
              <a:rPr lang="en-US" dirty="0"/>
              <a:t>Mon: introduction to wireless</a:t>
            </a:r>
          </a:p>
          <a:p>
            <a:pPr lvl="1"/>
            <a:r>
              <a:rPr lang="en-US" dirty="0"/>
              <a:t>Wed: introduction to Bluetooth</a:t>
            </a:r>
          </a:p>
          <a:p>
            <a:r>
              <a:rPr lang="en-US" dirty="0"/>
              <a:t>Next next week</a:t>
            </a:r>
          </a:p>
          <a:p>
            <a:pPr lvl="1"/>
            <a:r>
              <a:rPr lang="en-US" dirty="0"/>
              <a:t>Mon: Bluetooth continued</a:t>
            </a:r>
          </a:p>
          <a:p>
            <a:pPr lvl="1"/>
            <a:r>
              <a:rPr lang="en-US" dirty="0"/>
              <a:t>Wed: Bluetooth lab part 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32B67-8B22-0CED-EACE-7155F37A6A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6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34B45-370E-4AF6-BD10-25EB3F72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8503-F41A-4802-8352-3D75259A6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  <a:p>
            <a:r>
              <a:rPr lang="en-US" dirty="0"/>
              <a:t>Transport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Data Link</a:t>
            </a:r>
          </a:p>
          <a:p>
            <a:r>
              <a:rPr lang="en-US" dirty="0"/>
              <a:t>Physical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07876-FBFC-4AE5-9766-D9560F99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8C416-6A19-406F-9E51-0A7F0BEDA422}"/>
              </a:ext>
            </a:extLst>
          </p:cNvPr>
          <p:cNvSpPr txBox="1"/>
          <p:nvPr/>
        </p:nvSpPr>
        <p:spPr>
          <a:xfrm>
            <a:off x="3534230" y="2484212"/>
            <a:ext cx="433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goes on at each of these?</a:t>
            </a:r>
          </a:p>
        </p:txBody>
      </p:sp>
    </p:spTree>
    <p:extLst>
      <p:ext uri="{BB962C8B-B14F-4D97-AF65-F5344CB8AC3E}">
        <p14:creationId xmlns:p14="http://schemas.microsoft.com/office/powerpoint/2010/main" val="201681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protocol stack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21D3CC3-7FC4-4346-86E8-F841A7674F2D}"/>
              </a:ext>
            </a:extLst>
          </p:cNvPr>
          <p:cNvSpPr txBox="1">
            <a:spLocks noChangeArrowheads="1"/>
          </p:cNvSpPr>
          <p:nvPr/>
        </p:nvSpPr>
        <p:spPr>
          <a:xfrm>
            <a:off x="490194" y="1389756"/>
            <a:ext cx="5770906" cy="3692028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504" indent="-215504">
              <a:lnSpc>
                <a:spcPct val="80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Helvetica" pitchFamily="2" charset="0"/>
                <a:ea typeface="ＭＳ Ｐゴシック" panose="020B0600070205080204" pitchFamily="34" charset="-128"/>
              </a:rPr>
              <a:t>application:</a:t>
            </a: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latin typeface="Helvetica" pitchFamily="2" charset="0"/>
                <a:ea typeface="ＭＳ Ｐゴシック" panose="020B0600070205080204" pitchFamily="34" charset="-128"/>
              </a:rPr>
              <a:t>supporting network applications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1800" dirty="0">
                <a:latin typeface="Helvetica" pitchFamily="2" charset="0"/>
                <a:ea typeface="Arial" panose="020B0604020202020204" pitchFamily="34" charset="0"/>
              </a:rPr>
              <a:t>IMAP, SMTP, HTTP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Helvetica" pitchFamily="2" charset="0"/>
                <a:ea typeface="ＭＳ Ｐゴシック" panose="020B0600070205080204" pitchFamily="34" charset="-128"/>
              </a:rPr>
              <a:t>transport:</a:t>
            </a: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latin typeface="Helvetica" pitchFamily="2" charset="0"/>
                <a:ea typeface="ＭＳ Ｐゴシック" panose="020B0600070205080204" pitchFamily="34" charset="-128"/>
              </a:rPr>
              <a:t>process-process data transfer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1800" dirty="0">
                <a:latin typeface="Helvetica" pitchFamily="2" charset="0"/>
                <a:ea typeface="Arial" panose="020B0604020202020204" pitchFamily="34" charset="0"/>
              </a:rPr>
              <a:t>TCP, UDP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Helvetica" pitchFamily="2" charset="0"/>
                <a:ea typeface="ＭＳ Ｐゴシック" panose="020B0600070205080204" pitchFamily="34" charset="-128"/>
              </a:rPr>
              <a:t>network:</a:t>
            </a: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latin typeface="Helvetica" pitchFamily="2" charset="0"/>
                <a:ea typeface="ＭＳ Ｐゴシック" panose="020B0600070205080204" pitchFamily="34" charset="-128"/>
              </a:rPr>
              <a:t>routing of datagrams from source to destination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1800" dirty="0">
                <a:latin typeface="Helvetica" pitchFamily="2" charset="0"/>
                <a:ea typeface="Arial" panose="020B0604020202020204" pitchFamily="34" charset="0"/>
              </a:rPr>
              <a:t>IP, routing protocols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Helvetica" pitchFamily="2" charset="0"/>
                <a:ea typeface="ＭＳ Ｐゴシック" panose="020B0600070205080204" pitchFamily="34" charset="-128"/>
              </a:rPr>
              <a:t>link:</a:t>
            </a: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latin typeface="Helvetica" pitchFamily="2" charset="0"/>
                <a:ea typeface="ＭＳ Ｐゴシック" panose="020B0600070205080204" pitchFamily="34" charset="-128"/>
              </a:rPr>
              <a:t>data transfer between neighboring  network elements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1800" dirty="0">
                <a:latin typeface="Helvetica" pitchFamily="2" charset="0"/>
                <a:ea typeface="Arial" panose="020B0604020202020204" pitchFamily="34" charset="0"/>
              </a:rPr>
              <a:t>Ethernet, 802.11 (</a:t>
            </a:r>
            <a:r>
              <a:rPr lang="en-US" altLang="en-US" sz="1800" dirty="0" err="1">
                <a:latin typeface="Helvetica" pitchFamily="2" charset="0"/>
                <a:ea typeface="Arial" panose="020B0604020202020204" pitchFamily="34" charset="0"/>
              </a:rPr>
              <a:t>WiFi</a:t>
            </a:r>
            <a:r>
              <a:rPr lang="en-US" altLang="en-US" sz="1800" dirty="0">
                <a:latin typeface="Helvetica" pitchFamily="2" charset="0"/>
                <a:ea typeface="Arial" panose="020B0604020202020204" pitchFamily="34" charset="0"/>
              </a:rPr>
              <a:t>), PPP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Helvetica" pitchFamily="2" charset="0"/>
                <a:ea typeface="ＭＳ Ｐゴシック" panose="020B0600070205080204" pitchFamily="34" charset="-128"/>
              </a:rPr>
              <a:t>physical:</a:t>
            </a: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latin typeface="Helvetica" pitchFamily="2" charset="0"/>
                <a:ea typeface="ＭＳ Ｐゴシック" panose="020B0600070205080204" pitchFamily="34" charset="-128"/>
              </a:rPr>
              <a:t>bits “</a:t>
            </a:r>
            <a:r>
              <a:rPr lang="en-US" altLang="ja-JP" sz="2100" dirty="0">
                <a:latin typeface="Helvetica" pitchFamily="2" charset="0"/>
                <a:ea typeface="ＭＳ Ｐゴシック" panose="020B0600070205080204" pitchFamily="34" charset="-128"/>
              </a:rPr>
              <a:t>on the wire”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EE82EB-3D7B-324B-ADA2-7529491D0F68}"/>
              </a:ext>
            </a:extLst>
          </p:cNvPr>
          <p:cNvGrpSpPr/>
          <p:nvPr/>
        </p:nvGrpSpPr>
        <p:grpSpPr>
          <a:xfrm>
            <a:off x="6646754" y="1672282"/>
            <a:ext cx="1545542" cy="2720579"/>
            <a:chOff x="6407003" y="1727200"/>
            <a:chExt cx="2060722" cy="3627438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D52760EE-E3E5-AB4A-B314-FF76E6671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425" y="1727200"/>
              <a:ext cx="1892300" cy="35306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545"/>
                </a:lnSpc>
              </a:pPr>
              <a:endParaRPr lang="en-US" altLang="en-US" sz="2100">
                <a:latin typeface="+mn-lt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7FC87645-22AD-8040-8C83-BC2F64C5D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7950" y="1824038"/>
              <a:ext cx="1892300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545"/>
                </a:lnSpc>
              </a:pPr>
              <a:endParaRPr lang="en-US" altLang="en-US" sz="2100">
                <a:latin typeface="+mn-lt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8C032AE1-21C7-1541-9531-59DC0E0F6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7003" y="1920875"/>
              <a:ext cx="1956092" cy="335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application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transport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network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link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physical</a:t>
              </a: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2FF6CB9E-FC16-794F-9F97-8FE4CC7DA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251618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E0C842E9-2804-A24B-90F5-1E76ED56B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32210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80C10F46-6CD7-F647-A004-85EB56C77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39322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264B0C4A-9518-2F45-BBDA-97BCDD99E2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46434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423333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Application</a:t>
            </a:r>
          </a:p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How to form connections between computers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How to send packets between networks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b="1" dirty="0">
                <a:solidFill>
                  <a:srgbClr val="FF0000"/>
                </a:solidFill>
              </a:rPr>
              <a:t>Data Link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How to send frames of data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Ethernet, </a:t>
            </a:r>
            <a:r>
              <a:rPr lang="en-US" b="1" dirty="0" err="1">
                <a:solidFill>
                  <a:srgbClr val="FF0000"/>
                </a:solidFill>
              </a:rPr>
              <a:t>WiFi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How to send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DD0048E-8ADE-CE4B-A6C8-80C98145626C}"/>
              </a:ext>
            </a:extLst>
          </p:cNvPr>
          <p:cNvSpPr/>
          <p:nvPr/>
        </p:nvSpPr>
        <p:spPr>
          <a:xfrm>
            <a:off x="6227601" y="959227"/>
            <a:ext cx="405114" cy="2537124"/>
          </a:xfrm>
          <a:prstGeom prst="rightBrace">
            <a:avLst>
              <a:gd name="adj1" fmla="val 29301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F02C5-54DC-574A-9357-7895A371C7FA}"/>
              </a:ext>
            </a:extLst>
          </p:cNvPr>
          <p:cNvSpPr txBox="1"/>
          <p:nvPr/>
        </p:nvSpPr>
        <p:spPr>
          <a:xfrm>
            <a:off x="6783459" y="2268776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Seravek Light"/>
                <a:cs typeface="Seravek Light"/>
              </a:rPr>
              <a:t>CS/ECE 4457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2EF60F5-0621-D047-B15C-8829FC8EE290}"/>
              </a:ext>
            </a:extLst>
          </p:cNvPr>
          <p:cNvSpPr/>
          <p:nvPr/>
        </p:nvSpPr>
        <p:spPr>
          <a:xfrm>
            <a:off x="5009443" y="2526926"/>
            <a:ext cx="405114" cy="1879756"/>
          </a:xfrm>
          <a:prstGeom prst="rightBrace">
            <a:avLst>
              <a:gd name="adj1" fmla="val 29301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DA86E-EE49-B642-BCCC-B46280DCFD2B}"/>
              </a:ext>
            </a:extLst>
          </p:cNvPr>
          <p:cNvSpPr txBox="1"/>
          <p:nvPr/>
        </p:nvSpPr>
        <p:spPr>
          <a:xfrm>
            <a:off x="5530776" y="3263942"/>
            <a:ext cx="58060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Seravek Light"/>
                <a:cs typeface="Seravek Light"/>
              </a:rPr>
              <a:t>WIoT</a:t>
            </a:r>
            <a:endParaRPr lang="en-US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6C82D43-338A-8644-B6EA-578605B86D0D}"/>
              </a:ext>
            </a:extLst>
          </p:cNvPr>
          <p:cNvSpPr/>
          <p:nvPr/>
        </p:nvSpPr>
        <p:spPr>
          <a:xfrm>
            <a:off x="6227601" y="3633273"/>
            <a:ext cx="405114" cy="1879756"/>
          </a:xfrm>
          <a:prstGeom prst="rightBrace">
            <a:avLst>
              <a:gd name="adj1" fmla="val 29301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CB305-2569-4149-B2DD-49EAD9C0CCD9}"/>
              </a:ext>
            </a:extLst>
          </p:cNvPr>
          <p:cNvSpPr txBox="1"/>
          <p:nvPr/>
        </p:nvSpPr>
        <p:spPr>
          <a:xfrm>
            <a:off x="6740762" y="4416032"/>
            <a:ext cx="120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Seravek Light"/>
                <a:cs typeface="Seravek Light"/>
              </a:rPr>
              <a:t>ECE courses</a:t>
            </a:r>
          </a:p>
        </p:txBody>
      </p:sp>
    </p:spTree>
    <p:extLst>
      <p:ext uri="{BB962C8B-B14F-4D97-AF65-F5344CB8AC3E}">
        <p14:creationId xmlns:p14="http://schemas.microsoft.com/office/powerpoint/2010/main" val="16717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Headers for each layer of communication wrap data</a:t>
            </a:r>
          </a:p>
          <a:p>
            <a:pPr lvl="1"/>
            <a:r>
              <a:rPr lang="en-US" sz="2000" dirty="0"/>
              <a:t>Data is wrapped with header for the network to make a packet</a:t>
            </a:r>
          </a:p>
          <a:p>
            <a:pPr lvl="1"/>
            <a:r>
              <a:rPr lang="en-US" sz="2000" dirty="0"/>
              <a:t>Packet is wrapped with header for the link to make a frame</a:t>
            </a:r>
          </a:p>
          <a:p>
            <a:r>
              <a:rPr lang="en-US" sz="2400" i="1" dirty="0"/>
              <a:t>Encapsulation</a:t>
            </a:r>
            <a:r>
              <a:rPr lang="en-US" sz="2400" dirty="0"/>
              <a:t> is a </a:t>
            </a:r>
            <a:r>
              <a:rPr lang="en-US" sz="2400" b="1" dirty="0"/>
              <a:t>key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AAE2CB-A98E-4543-A1E1-EAC4A8EE9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377" y="3983523"/>
            <a:ext cx="1732879" cy="5198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500" dirty="0"/>
              <a:t>Data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2A5F7A7-16A2-491B-826F-4C6538FF0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257" y="3983523"/>
            <a:ext cx="1039727" cy="5198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500" dirty="0"/>
              <a:t>Packet</a:t>
            </a:r>
            <a:br>
              <a:rPr lang="en-US" sz="1500" dirty="0"/>
            </a:br>
            <a:r>
              <a:rPr lang="en-US" sz="1500" dirty="0"/>
              <a:t>Header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0025FE0-99CC-4402-AA3A-761A99708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984" y="3983523"/>
            <a:ext cx="1039727" cy="5198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500" dirty="0"/>
              <a:t>Frame</a:t>
            </a:r>
            <a:br>
              <a:rPr lang="en-US" sz="1500" dirty="0"/>
            </a:br>
            <a:r>
              <a:rPr lang="en-US" sz="1500" dirty="0"/>
              <a:t>Header</a:t>
            </a: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3746036" y="2311529"/>
            <a:ext cx="173288" cy="2772607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452" y="3187152"/>
            <a:ext cx="1994457" cy="4154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1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229798" y="2831391"/>
            <a:ext cx="173288" cy="3812334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559" y="4812661"/>
            <a:ext cx="2053767" cy="4154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1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5609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2348</Words>
  <Application>Microsoft Macintosh PowerPoint</Application>
  <PresentationFormat>On-screen Show (16:10)</PresentationFormat>
  <Paragraphs>697</Paragraphs>
  <Slides>48</Slides>
  <Notes>22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ＭＳ Ｐゴシック</vt:lpstr>
      <vt:lpstr>Arial</vt:lpstr>
      <vt:lpstr>Calibri</vt:lpstr>
      <vt:lpstr>Cambria Math</vt:lpstr>
      <vt:lpstr>Courier New</vt:lpstr>
      <vt:lpstr>Helvetica</vt:lpstr>
      <vt:lpstr>Helvetica Neue</vt:lpstr>
      <vt:lpstr>Seravek Light</vt:lpstr>
      <vt:lpstr>Times New Roman</vt:lpstr>
      <vt:lpstr>Trebuchet MS</vt:lpstr>
      <vt:lpstr>Wingdings</vt:lpstr>
      <vt:lpstr>Office Theme</vt:lpstr>
      <vt:lpstr>Wireless for the Internet of Things  Introduction to Networking</vt:lpstr>
      <vt:lpstr>PowerPoint Presentation</vt:lpstr>
      <vt:lpstr>pollev.com/wiot</vt:lpstr>
      <vt:lpstr>Today’s Goals</vt:lpstr>
      <vt:lpstr>Short term road map</vt:lpstr>
      <vt:lpstr>Communication layers</vt:lpstr>
      <vt:lpstr>Internet protocol stack</vt:lpstr>
      <vt:lpstr>OSI model of communication layers</vt:lpstr>
      <vt:lpstr>Protocols are “layered”</vt:lpstr>
      <vt:lpstr>Analogy: Sending a letter</vt:lpstr>
      <vt:lpstr>Host: sends packets of data</vt:lpstr>
      <vt:lpstr>Protocols are “layered”</vt:lpstr>
      <vt:lpstr>Encapsulation</vt:lpstr>
      <vt:lpstr>Transmitting data between networks</vt:lpstr>
      <vt:lpstr>Model is not always reality</vt:lpstr>
      <vt:lpstr>Layering for IoT (joke) (kind of)</vt:lpstr>
      <vt:lpstr>Outline</vt:lpstr>
      <vt:lpstr>Order the network layers</vt:lpstr>
      <vt:lpstr>The Internet: a “nuts and bolts” view</vt:lpstr>
      <vt:lpstr>The global Internet</vt:lpstr>
      <vt:lpstr>What’s a protocol?</vt:lpstr>
      <vt:lpstr>Hardware and software organization of an Internet application</vt:lpstr>
      <vt:lpstr>A programmer’s view of the internet</vt:lpstr>
      <vt:lpstr>IP addresses</vt:lpstr>
      <vt:lpstr>Domain Naming System (DNS)</vt:lpstr>
      <vt:lpstr>Internet connections</vt:lpstr>
      <vt:lpstr>Connection performance</vt:lpstr>
      <vt:lpstr>Ports are used to identify services to the kernel</vt:lpstr>
      <vt:lpstr>How does the Internet route packets? (simplified…)</vt:lpstr>
      <vt:lpstr>Addressing</vt:lpstr>
      <vt:lpstr>Addressing</vt:lpstr>
      <vt:lpstr>Addressing - Intranet and Internet</vt:lpstr>
      <vt:lpstr>Getting an IP from your building’s network\</vt:lpstr>
      <vt:lpstr>Identifying your computer?</vt:lpstr>
      <vt:lpstr>Routing</vt:lpstr>
      <vt:lpstr>Routing</vt:lpstr>
      <vt:lpstr>Routing - Adaptive</vt:lpstr>
      <vt:lpstr>Routing – Congestion + Time</vt:lpstr>
      <vt:lpstr>Routing – Congestion + Time</vt:lpstr>
      <vt:lpstr>Routing – Other considerations [pre-2010, hah!]</vt:lpstr>
      <vt:lpstr>Some Perspective: North America (in June, 1999)</vt:lpstr>
      <vt:lpstr>Internet structure: a “network of networks”</vt:lpstr>
      <vt:lpstr>Some Perspective: The Internet</vt:lpstr>
      <vt:lpstr>So how does the Internet of Things fit into the Internet?</vt:lpstr>
      <vt:lpstr>In which layer is…</vt:lpstr>
      <vt:lpstr>What are the steps for viewing a website?</vt:lpstr>
      <vt:lpstr>ALL the layers</vt:lpstr>
      <vt:lpstr>Lab 1: How does your Internet work?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22</cp:revision>
  <dcterms:created xsi:type="dcterms:W3CDTF">2015-09-15T19:03:29Z</dcterms:created>
  <dcterms:modified xsi:type="dcterms:W3CDTF">2024-01-22T18:50:36Z</dcterms:modified>
  <cp:category/>
</cp:coreProperties>
</file>